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77.xml" ContentType="application/vnd.openxmlformats-officedocument.presentationml.slide+xml"/>
  <Override PartName="/ppt/slides/slide75.xml" ContentType="application/vnd.openxmlformats-officedocument.presentationml.slide+xml"/>
  <Override PartName="/ppt/slides/slide73.xml" ContentType="application/vnd.openxmlformats-officedocument.presentationml.slide+xml"/>
  <Override PartName="/ppt/slides/slide69.xml" ContentType="application/vnd.openxmlformats-officedocument.presentationml.slide+xml"/>
  <Override PartName="/ppt/slides/slide67.xml" ContentType="application/vnd.openxmlformats-officedocument.presentationml.slide+xml"/>
  <Override PartName="/ppt/slides/slide66.xml" ContentType="application/vnd.openxmlformats-officedocument.presentationml.slide+xml"/>
  <Override PartName="/ppt/slides/slide76.xml" ContentType="application/vnd.openxmlformats-officedocument.presentationml.slide+xml"/>
  <Override PartName="/ppt/slides/slide65.xml" ContentType="application/vnd.openxmlformats-officedocument.presentationml.slide+xml"/>
  <Override PartName="/ppt/slides/slide78.xml" ContentType="application/vnd.openxmlformats-officedocument.presentationml.slide+xml"/>
  <Override PartName="/ppt/slides/slide64.xml" ContentType="application/vnd.openxmlformats-officedocument.presentationml.slide+xml"/>
  <Override PartName="/ppt/slides/slide63.xml" ContentType="application/vnd.openxmlformats-officedocument.presentationml.slide+xml"/>
  <Override PartName="/ppt/slides/slide58.xml" ContentType="application/vnd.openxmlformats-officedocument.presentationml.slide+xml"/>
  <Override PartName="/ppt/slides/slide57.xml" ContentType="application/vnd.openxmlformats-officedocument.presentationml.slide+xml"/>
  <Override PartName="/ppt/slides/slide54.xml" ContentType="application/vnd.openxmlformats-officedocument.presentationml.slide+xml"/>
  <Override PartName="/ppt/slides/slide53.xml" ContentType="application/vnd.openxmlformats-officedocument.presentationml.slide+xml"/>
  <Override PartName="/ppt/slides/slide52.xml" ContentType="application/vnd.openxmlformats-officedocument.presentationml.slide+xml"/>
  <Override PartName="/ppt/slides/slide50.xml" ContentType="application/vnd.openxmlformats-officedocument.presentationml.slide+xml"/>
  <Override PartName="/ppt/slides/slide59.xml" ContentType="application/vnd.openxmlformats-officedocument.presentationml.slide+xml"/>
  <Override PartName="/ppt/slides/slide49.xml" ContentType="application/vnd.openxmlformats-officedocument.presentationml.slide+xml"/>
  <Override PartName="/ppt/slides/slide48.xml" ContentType="application/vnd.openxmlformats-officedocument.presentationml.slide+xml"/>
  <Override PartName="/ppt/slides/slide45.xml" ContentType="application/vnd.openxmlformats-officedocument.presentationml.slide+xml"/>
  <Override PartName="/ppt/slides/slide72.xml" ContentType="application/vnd.openxmlformats-officedocument.presentationml.slide+xml"/>
  <Override PartName="/ppt/slides/slide51.xml" ContentType="application/vnd.openxmlformats-officedocument.presentationml.slide+xml"/>
  <Override PartName="/ppt/slides/slide46.xml" ContentType="application/vnd.openxmlformats-officedocument.presentationml.slide+xml"/>
  <Override PartName="/ppt/slides/slide41.xml" ContentType="application/vnd.openxmlformats-officedocument.presentationml.slide+xml"/>
  <Override PartName="/ppt/slides/slide32.xml" ContentType="application/vnd.openxmlformats-officedocument.presentationml.slide+xml"/>
  <Override PartName="/ppt/slides/slide36.xml" ContentType="application/vnd.openxmlformats-officedocument.presentationml.slide+xml"/>
  <Override PartName="/ppt/slides/slide30.xml" ContentType="application/vnd.openxmlformats-officedocument.presentationml.slide+xml"/>
  <Override PartName="/ppt/slides/slide28.xml" ContentType="application/vnd.openxmlformats-officedocument.presentationml.slide+xml"/>
  <Override PartName="/ppt/slides/slide34.xml" ContentType="application/vnd.openxmlformats-officedocument.presentationml.slide+xml"/>
  <Override PartName="/ppt/slides/slide27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6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80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42.xml" ContentType="application/vnd.openxmlformats-officedocument.presentationml.slide+xml"/>
  <Override PartName="/ppt/slides/slide20.xml" ContentType="application/vnd.openxmlformats-officedocument.presentationml.slide+xml"/>
  <Override PartName="/ppt/slides/slide33.xml" ContentType="application/vnd.openxmlformats-officedocument.presentationml.slide+xml"/>
  <Override PartName="/ppt/slides/slide13.xml" ContentType="application/vnd.openxmlformats-officedocument.presentationml.slide+xml"/>
  <Override PartName="/ppt/slides/slide43.xml" ContentType="application/vnd.openxmlformats-officedocument.presentationml.slide+xml"/>
  <Override PartName="/ppt/slides/slide10.xml" ContentType="application/vnd.openxmlformats-officedocument.presentationml.slide+xml"/>
  <Override PartName="/ppt/slides/slide35.xml" ContentType="application/vnd.openxmlformats-officedocument.presentationml.slide+xml"/>
  <Override PartName="/ppt/slides/slide68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40.xml" ContentType="application/vnd.openxmlformats-officedocument.presentationml.slide+xml"/>
  <Override PartName="/ppt/slides/slide56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7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4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7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37.xml" ContentType="application/vnd.openxmlformats-officedocument.presentationml.slide+xml"/>
  <Override PartName="/ppt/slides/slide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2.xml" ContentType="application/vnd.openxmlformats-officedocument.presentationml.slide+xml"/>
  <Override PartName="/docProps/app.xml" ContentType="application/vnd.openxmlformats-officedocument.extended-properties+xml"/>
  <Override PartName="/ppt/slides/slide29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70.xml" ContentType="application/vnd.openxmlformats-officedocument.presentationml.slide+xml"/>
  <Override PartName="/ppt/slides/slide60.xml" ContentType="application/vnd.openxmlformats-officedocument.presentationml.slide+xml"/>
  <Override PartName="/ppt/slides/slide55.xml" ContentType="application/vnd.openxmlformats-officedocument.presentationml.slide+xml"/>
  <Override PartName="/ppt/slides/slide4.xml" ContentType="application/vnd.openxmlformats-officedocument.presentationml.slide+xml"/>
  <Override PartName="/ppt/slides/slide21.xml" ContentType="application/vnd.openxmlformats-officedocument.presentationml.slide+xml"/>
  <Override PartName="/docProps/core.xml" ContentType="application/vnd.openxmlformats-package.core-properties+xml"/>
  <Override PartName="/ppt/slides/slide19.xml" ContentType="application/vnd.openxmlformats-officedocument.presentationml.slide+xml"/>
  <Override PartName="/ppt/viewProps.xml" ContentType="application/vnd.openxmlformats-officedocument.presentationml.viewProps+xml"/>
  <Override PartName="/ppt/slides/slide74.xml" ContentType="application/vnd.openxmlformats-officedocument.presentationml.slide+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s/slide31.xml" ContentType="application/vnd.openxmlformats-officedocument.presentationml.slide+xml"/>
  <Override PartName="/ppt/slides/slide47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slides/slide39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5.xml" ContentType="application/vnd.openxmlformats-officedocument.presentationml.slide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slides/slide38.xml" ContentType="application/vnd.openxmlformats-officedocument.presentationml.slide+xml"/>
  <Override PartName="/ppt/slides/slide62.xml" ContentType="application/vnd.openxmlformats-officedocument.presentationml.slide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</p:sldIdLst>
  <p:sldSz cx="6858000" cy="9906000" type="A4"/>
  <p:notesSz cx="6858000" cy="9906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60" Type="http://schemas.openxmlformats.org/officeDocument/2006/relationships/slide" Target="slides/slide58.xml"/><Relationship Id="rId61" Type="http://schemas.openxmlformats.org/officeDocument/2006/relationships/slide" Target="slides/slide59.xml"/><Relationship Id="rId62" Type="http://schemas.openxmlformats.org/officeDocument/2006/relationships/slide" Target="slides/slide60.xml"/><Relationship Id="rId63" Type="http://schemas.openxmlformats.org/officeDocument/2006/relationships/slide" Target="slides/slide61.xml"/><Relationship Id="rId64" Type="http://schemas.openxmlformats.org/officeDocument/2006/relationships/slide" Target="slides/slide62.xml"/><Relationship Id="rId65" Type="http://schemas.openxmlformats.org/officeDocument/2006/relationships/slide" Target="slides/slide63.xml"/><Relationship Id="rId66" Type="http://schemas.openxmlformats.org/officeDocument/2006/relationships/slide" Target="slides/slide64.xml"/><Relationship Id="rId67" Type="http://schemas.openxmlformats.org/officeDocument/2006/relationships/slide" Target="slides/slide65.xml"/><Relationship Id="rId68" Type="http://schemas.openxmlformats.org/officeDocument/2006/relationships/slide" Target="slides/slide66.xml"/><Relationship Id="rId69" Type="http://schemas.openxmlformats.org/officeDocument/2006/relationships/slide" Target="slides/slide67.xml"/><Relationship Id="rId70" Type="http://schemas.openxmlformats.org/officeDocument/2006/relationships/slide" Target="slides/slide68.xml"/><Relationship Id="rId71" Type="http://schemas.openxmlformats.org/officeDocument/2006/relationships/slide" Target="slides/slide69.xml"/><Relationship Id="rId72" Type="http://schemas.openxmlformats.org/officeDocument/2006/relationships/slide" Target="slides/slide70.xml"/><Relationship Id="rId73" Type="http://schemas.openxmlformats.org/officeDocument/2006/relationships/slide" Target="slides/slide71.xml"/><Relationship Id="rId74" Type="http://schemas.openxmlformats.org/officeDocument/2006/relationships/slide" Target="slides/slide72.xml"/><Relationship Id="rId75" Type="http://schemas.openxmlformats.org/officeDocument/2006/relationships/slide" Target="slides/slide73.xml"/><Relationship Id="rId76" Type="http://schemas.openxmlformats.org/officeDocument/2006/relationships/slide" Target="slides/slide74.xml"/><Relationship Id="rId77" Type="http://schemas.openxmlformats.org/officeDocument/2006/relationships/slide" Target="slides/slide75.xml"/><Relationship Id="rId78" Type="http://schemas.openxmlformats.org/officeDocument/2006/relationships/slide" Target="slides/slide76.xml"/><Relationship Id="rId79" Type="http://schemas.openxmlformats.org/officeDocument/2006/relationships/slide" Target="slides/slide77.xml"/><Relationship Id="rId80" Type="http://schemas.openxmlformats.org/officeDocument/2006/relationships/slide" Target="slides/slide78.xml"/><Relationship Id="rId81" Type="http://schemas.openxmlformats.org/officeDocument/2006/relationships/slide" Target="slides/slide79.xml"/><Relationship Id="rId82" Type="http://schemas.openxmlformats.org/officeDocument/2006/relationships/slide" Target="slides/slide80.xml"/><Relationship Id="rId83" Type="http://schemas.openxmlformats.org/officeDocument/2006/relationships/presProps" Target="presProps.xml" /><Relationship Id="rId84" Type="http://schemas.openxmlformats.org/officeDocument/2006/relationships/tableStyles" Target="tableStyles.xml" /><Relationship Id="rId85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865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3450"/>
            </a:lvl1pPr>
            <a:lvl2pPr marL="660380" indent="0" algn="ctr">
              <a:buNone/>
              <a:defRPr sz="2900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00"/>
            </a:lvl4pPr>
            <a:lvl5pPr marL="2641519" indent="0" algn="ctr">
              <a:buNone/>
              <a:defRPr sz="2300"/>
            </a:lvl5pPr>
            <a:lvl6pPr marL="3301898" indent="0" algn="ctr">
              <a:buNone/>
              <a:defRPr sz="2300"/>
            </a:lvl6pPr>
            <a:lvl7pPr marL="3962278" indent="0" algn="ctr">
              <a:buNone/>
              <a:defRPr sz="2300"/>
            </a:lvl7pPr>
            <a:lvl8pPr marL="4622658" indent="0" algn="ctr">
              <a:buNone/>
              <a:defRPr sz="2300"/>
            </a:lvl8pPr>
            <a:lvl9pPr marL="5283037" indent="0" algn="ctr">
              <a:buNone/>
              <a:defRPr sz="23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F4CB29D6-8EFF-4F2D-B70E-8C208A746C3E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C9FBD6F5-7769-464D-A36F-227E621D8D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F4CB29D6-8EFF-4F2D-B70E-8C208A746C3E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C9FBD6F5-7769-464D-A36F-227E621D8D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67916" y="2469622"/>
            <a:ext cx="5915025" cy="4120620"/>
          </a:xfrm>
        </p:spPr>
        <p:txBody>
          <a:bodyPr anchor="b"/>
          <a:lstStyle>
            <a:lvl1pPr>
              <a:defRPr sz="865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3450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F4CB29D6-8EFF-4F2D-B70E-8C208A746C3E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C9FBD6F5-7769-464D-A36F-227E621D8D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471488" y="2637014"/>
            <a:ext cx="2914650" cy="6285266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3471863" y="2637014"/>
            <a:ext cx="2914650" cy="6285266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F4CB29D6-8EFF-4F2D-B70E-8C208A746C3E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C9FBD6F5-7769-464D-A36F-227E621D8D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72381" y="527404"/>
            <a:ext cx="5915025" cy="1914702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3450" b="1"/>
            </a:lvl1pPr>
            <a:lvl2pPr marL="660380" indent="0">
              <a:buNone/>
              <a:defRPr sz="2900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00" b="1"/>
            </a:lvl4pPr>
            <a:lvl5pPr marL="2641519" indent="0">
              <a:buNone/>
              <a:defRPr sz="2300" b="1"/>
            </a:lvl5pPr>
            <a:lvl6pPr marL="3301898" indent="0">
              <a:buNone/>
              <a:defRPr sz="2300" b="1"/>
            </a:lvl6pPr>
            <a:lvl7pPr marL="3962278" indent="0">
              <a:buNone/>
              <a:defRPr sz="2300" b="1"/>
            </a:lvl7pPr>
            <a:lvl8pPr marL="4622658" indent="0">
              <a:buNone/>
              <a:defRPr sz="2300" b="1"/>
            </a:lvl8pPr>
            <a:lvl9pPr marL="5283037" indent="0">
              <a:buNone/>
              <a:defRPr sz="23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472381" y="3618442"/>
            <a:ext cx="2901255" cy="5322183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3450" b="1"/>
            </a:lvl1pPr>
            <a:lvl2pPr marL="660380" indent="0">
              <a:buNone/>
              <a:defRPr sz="2900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00" b="1"/>
            </a:lvl4pPr>
            <a:lvl5pPr marL="2641519" indent="0">
              <a:buNone/>
              <a:defRPr sz="2300" b="1"/>
            </a:lvl5pPr>
            <a:lvl6pPr marL="3301898" indent="0">
              <a:buNone/>
              <a:defRPr sz="2300" b="1"/>
            </a:lvl6pPr>
            <a:lvl7pPr marL="3962278" indent="0">
              <a:buNone/>
              <a:defRPr sz="2300" b="1"/>
            </a:lvl7pPr>
            <a:lvl8pPr marL="4622658" indent="0">
              <a:buNone/>
              <a:defRPr sz="2300" b="1"/>
            </a:lvl8pPr>
            <a:lvl9pPr marL="5283037" indent="0">
              <a:buNone/>
              <a:defRPr sz="23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3471863" y="3618442"/>
            <a:ext cx="2915543" cy="5322183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F4CB29D6-8EFF-4F2D-B70E-8C208A746C3E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C9FBD6F5-7769-464D-A36F-227E621D8D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F4CB29D6-8EFF-4F2D-B70E-8C208A746C3E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C9FBD6F5-7769-464D-A36F-227E621D8D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F4CB29D6-8EFF-4F2D-B70E-8C208A746C3E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C9FBD6F5-7769-464D-A36F-227E621D8D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72381" y="660400"/>
            <a:ext cx="2211883" cy="2311399"/>
          </a:xfrm>
        </p:spPr>
        <p:txBody>
          <a:bodyPr anchor="b"/>
          <a:lstStyle>
            <a:lvl1pPr>
              <a:defRPr sz="46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2915543" y="1426281"/>
            <a:ext cx="3471863" cy="7039681"/>
          </a:xfrm>
        </p:spPr>
        <p:txBody>
          <a:bodyPr/>
          <a:lstStyle>
            <a:lvl1pPr>
              <a:defRPr sz="4600"/>
            </a:lvl1pPr>
            <a:lvl2pPr>
              <a:defRPr sz="4050"/>
            </a:lvl2pPr>
            <a:lvl3pPr>
              <a:defRPr sz="345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472381" y="2971800"/>
            <a:ext cx="2211883" cy="5505626"/>
          </a:xfrm>
        </p:spPr>
        <p:txBody>
          <a:bodyPr/>
          <a:lstStyle>
            <a:lvl1pPr marL="0" indent="0">
              <a:buNone/>
              <a:defRPr sz="2300"/>
            </a:lvl1pPr>
            <a:lvl2pPr marL="660380" indent="0">
              <a:buNone/>
              <a:defRPr sz="2000"/>
            </a:lvl2pPr>
            <a:lvl3pPr marL="1320759" indent="0">
              <a:buNone/>
              <a:defRPr sz="1750"/>
            </a:lvl3pPr>
            <a:lvl4pPr marL="1981139" indent="0">
              <a:buNone/>
              <a:defRPr sz="1450"/>
            </a:lvl4pPr>
            <a:lvl5pPr marL="2641519" indent="0">
              <a:buNone/>
              <a:defRPr sz="1450"/>
            </a:lvl5pPr>
            <a:lvl6pPr marL="3301898" indent="0">
              <a:buNone/>
              <a:defRPr sz="1450"/>
            </a:lvl6pPr>
            <a:lvl7pPr marL="3962278" indent="0">
              <a:buNone/>
              <a:defRPr sz="1450"/>
            </a:lvl7pPr>
            <a:lvl8pPr marL="4622658" indent="0">
              <a:buNone/>
              <a:defRPr sz="1450"/>
            </a:lvl8pPr>
            <a:lvl9pPr marL="5283037" indent="0">
              <a:buNone/>
              <a:defRPr sz="145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F4CB29D6-8EFF-4F2D-B70E-8C208A746C3E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C9FBD6F5-7769-464D-A36F-227E621D8D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72381" y="660400"/>
            <a:ext cx="2211883" cy="2311399"/>
          </a:xfrm>
        </p:spPr>
        <p:txBody>
          <a:bodyPr anchor="b"/>
          <a:lstStyle>
            <a:lvl1pPr>
              <a:defRPr sz="46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 hidden="0"/>
          <p:cNvSpPr>
            <a:spLocks noGrp="1"/>
          </p:cNvSpPr>
          <p:nvPr isPhoto="0" userDrawn="0">
            <p:ph type="pic" idx="1" hasCustomPrompt="0"/>
          </p:nvPr>
        </p:nvSpPr>
        <p:spPr bwMode="auto"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4600"/>
            </a:lvl1pPr>
            <a:lvl2pPr marL="660380" indent="0">
              <a:buNone/>
              <a:defRPr sz="4050"/>
            </a:lvl2pPr>
            <a:lvl3pPr marL="1320759" indent="0">
              <a:buNone/>
              <a:defRPr sz="3450"/>
            </a:lvl3pPr>
            <a:lvl4pPr marL="1981139" indent="0">
              <a:buNone/>
              <a:defRPr sz="2900"/>
            </a:lvl4pPr>
            <a:lvl5pPr marL="2641519" indent="0">
              <a:buNone/>
              <a:defRPr sz="2900"/>
            </a:lvl5pPr>
            <a:lvl6pPr marL="3301898" indent="0">
              <a:buNone/>
              <a:defRPr sz="2900"/>
            </a:lvl6pPr>
            <a:lvl7pPr marL="3962278" indent="0">
              <a:buNone/>
              <a:defRPr sz="2900"/>
            </a:lvl7pPr>
            <a:lvl8pPr marL="4622658" indent="0">
              <a:buNone/>
              <a:defRPr sz="2900"/>
            </a:lvl8pPr>
            <a:lvl9pPr marL="5283037" indent="0">
              <a:buNone/>
              <a:defRPr sz="29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472381" y="2971800"/>
            <a:ext cx="2211883" cy="5505626"/>
          </a:xfrm>
        </p:spPr>
        <p:txBody>
          <a:bodyPr/>
          <a:lstStyle>
            <a:lvl1pPr marL="0" indent="0">
              <a:buNone/>
              <a:defRPr sz="2300"/>
            </a:lvl1pPr>
            <a:lvl2pPr marL="660380" indent="0">
              <a:buNone/>
              <a:defRPr sz="2000"/>
            </a:lvl2pPr>
            <a:lvl3pPr marL="1320759" indent="0">
              <a:buNone/>
              <a:defRPr sz="1750"/>
            </a:lvl3pPr>
            <a:lvl4pPr marL="1981139" indent="0">
              <a:buNone/>
              <a:defRPr sz="1450"/>
            </a:lvl4pPr>
            <a:lvl5pPr marL="2641519" indent="0">
              <a:buNone/>
              <a:defRPr sz="1450"/>
            </a:lvl5pPr>
            <a:lvl6pPr marL="3301898" indent="0">
              <a:buNone/>
              <a:defRPr sz="1450"/>
            </a:lvl6pPr>
            <a:lvl7pPr marL="3962278" indent="0">
              <a:buNone/>
              <a:defRPr sz="1450"/>
            </a:lvl7pPr>
            <a:lvl8pPr marL="4622658" indent="0">
              <a:buNone/>
              <a:defRPr sz="1450"/>
            </a:lvl8pPr>
            <a:lvl9pPr marL="5283037" indent="0">
              <a:buNone/>
              <a:defRPr sz="145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F4CB29D6-8EFF-4F2D-B70E-8C208A746C3E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C9FBD6F5-7769-464D-A36F-227E621D8D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F4CB29D6-8EFF-4F2D-B70E-8C208A746C3E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C9FBD6F5-7769-464D-A36F-227E621D8D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4907756" y="527403"/>
            <a:ext cx="1478756" cy="8394877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471487" y="527403"/>
            <a:ext cx="4350544" cy="8394877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F4CB29D6-8EFF-4F2D-B70E-8C208A746C3E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C9FBD6F5-7769-464D-A36F-227E621D8D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blipFill>
          <a:blip r:embed="rId13">
            <a:alphaModFix amt="70000"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4CB29D6-8EFF-4F2D-B70E-8C208A746C3E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9FBD6F5-7769-464D-A36F-227E621D8D68}" type="slidenum">
              <a:rPr lang="ru-RU"/>
              <a:t/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320759">
        <a:lnSpc>
          <a:spcPct val="90000"/>
        </a:lnSpc>
        <a:spcBef>
          <a:spcPts val="0"/>
        </a:spcBef>
        <a:buNone/>
        <a:defRPr sz="635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>
        <a:lnSpc>
          <a:spcPct val="90000"/>
        </a:lnSpc>
        <a:spcBef>
          <a:spcPts val="1444"/>
        </a:spcBef>
        <a:buFont typeface="Arial"/>
        <a:buChar char="•"/>
        <a:defRPr sz="405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>
        <a:lnSpc>
          <a:spcPct val="90000"/>
        </a:lnSpc>
        <a:spcBef>
          <a:spcPts val="722"/>
        </a:spcBef>
        <a:buFont typeface="Arial"/>
        <a:buChar char="•"/>
        <a:defRPr sz="345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>
        <a:lnSpc>
          <a:spcPct val="90000"/>
        </a:lnSpc>
        <a:spcBef>
          <a:spcPts val="722"/>
        </a:spcBef>
        <a:buFont typeface="Arial"/>
        <a:buChar char="•"/>
        <a:defRPr sz="29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>
        <a:lnSpc>
          <a:spcPct val="90000"/>
        </a:lnSpc>
        <a:spcBef>
          <a:spcPts val="722"/>
        </a:spcBef>
        <a:buFont typeface="Arial"/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>
        <a:lnSpc>
          <a:spcPct val="90000"/>
        </a:lnSpc>
        <a:spcBef>
          <a:spcPts val="722"/>
        </a:spcBef>
        <a:buFont typeface="Arial"/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>
        <a:lnSpc>
          <a:spcPct val="90000"/>
        </a:lnSpc>
        <a:spcBef>
          <a:spcPts val="722"/>
        </a:spcBef>
        <a:buFont typeface="Arial"/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>
        <a:lnSpc>
          <a:spcPct val="90000"/>
        </a:lnSpc>
        <a:spcBef>
          <a:spcPts val="722"/>
        </a:spcBef>
        <a:buFont typeface="Arial"/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>
        <a:lnSpc>
          <a:spcPct val="90000"/>
        </a:lnSpc>
        <a:spcBef>
          <a:spcPts val="722"/>
        </a:spcBef>
        <a:buFont typeface="Arial"/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>
        <a:lnSpc>
          <a:spcPct val="90000"/>
        </a:lnSpc>
        <a:spcBef>
          <a:spcPts val="722"/>
        </a:spcBef>
        <a:buFont typeface="Arial"/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20759"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>
        <a:defRPr sz="26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>
        <a:defRPr sz="26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>
        <a:defRPr sz="26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>
        <a:defRPr sz="26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>
        <a:defRPr sz="26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>
        <a:defRPr sz="26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>
        <a:defRPr sz="26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>
        <a:defRPr sz="26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17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17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23.png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png"/><Relationship Id="rId3" Type="http://schemas.openxmlformats.org/officeDocument/2006/relationships/image" Target="../media/image2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23.png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3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4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5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5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5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6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5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6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6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6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6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7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6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8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6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6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9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6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0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6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6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7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7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7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7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3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7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7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4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7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7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5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7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7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8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379623" y="3274578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4" name="Прямоугольник 23" hidden="0"/>
          <p:cNvSpPr/>
          <p:nvPr isPhoto="0" userDrawn="0"/>
        </p:nvSpPr>
        <p:spPr bwMode="auto">
          <a:xfrm>
            <a:off x="2825621" y="6641973"/>
            <a:ext cx="120675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9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871704" y="6309278"/>
            <a:ext cx="511458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ЯНВАРЬ     ЧЕТВЕРГ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5" y="552351"/>
            <a:ext cx="1426111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1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5" y="1577638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Кинопоказ «Начало ВОВ»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1551956" y="2826418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сканируй и смотри: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4" name="Группа 3" hidden="0"/>
          <p:cNvGrpSpPr/>
          <p:nvPr isPhoto="0" userDrawn="0"/>
        </p:nvGrpSpPr>
        <p:grpSpPr bwMode="auto">
          <a:xfrm>
            <a:off x="3071638" y="344931"/>
            <a:ext cx="2500891" cy="699743"/>
            <a:chOff x="0" y="0"/>
            <a:chExt cx="2500891" cy="699743"/>
          </a:xfrm>
        </p:grpSpPr>
        <p:pic>
          <p:nvPicPr>
            <p:cNvPr id="13" name="Рисунок 12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15" name="Рисунок 14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17" name="Рисунок 16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1" name="Рисунок 20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544097698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5861677" y="380900"/>
            <a:ext cx="816804" cy="5445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10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871704" y="6309278"/>
            <a:ext cx="511458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ЯНВАРЬ     ПЯТНИЦА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5" y="552351"/>
            <a:ext cx="1426111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2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0" y="1908120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Книжная выставка «Войны священные страницы»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871703" y="3598735"/>
            <a:ext cx="5053723" cy="10615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Организуй в школе выставку книг, на которой будет представлена литература о великом подвиге нашего народа. 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886708" y="294515"/>
            <a:ext cx="2500891" cy="699743"/>
            <a:chOff x="0" y="0"/>
            <a:chExt cx="2500891" cy="699743"/>
          </a:xfrm>
        </p:grpSpPr>
        <p:pic>
          <p:nvPicPr>
            <p:cNvPr id="19" name="Рисунок 18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70258778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5558188" y="279887"/>
            <a:ext cx="1121603" cy="7477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379623" y="3274578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ЯНВАРЬ     ПОНЕДЕЛЬНИК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5" y="552351"/>
            <a:ext cx="1426111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3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5" y="175314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Посмотри виртуальную экскурсию </a:t>
            </a:r>
            <a:endParaRPr/>
          </a:p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«Город Герой – Москва» 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1551956" y="2826418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сканируй и смотри: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13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8" name="Группа 17" hidden="0"/>
          <p:cNvGrpSpPr/>
          <p:nvPr isPhoto="0" userDrawn="0"/>
        </p:nvGrpSpPr>
        <p:grpSpPr bwMode="auto">
          <a:xfrm>
            <a:off x="2754311" y="456333"/>
            <a:ext cx="2500891" cy="699743"/>
            <a:chOff x="0" y="0"/>
            <a:chExt cx="2500891" cy="699743"/>
          </a:xfrm>
        </p:grpSpPr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525728738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5487438" y="404079"/>
            <a:ext cx="1121603" cy="7477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474005" y="3479126"/>
            <a:ext cx="1909989" cy="1909989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ЯНВАРЬ     ВТОРНИК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5" y="552351"/>
            <a:ext cx="1426111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4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5" y="175314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Квест-игра «Дорогами бессмертного полка»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75" y="2906142"/>
            <a:ext cx="5914450" cy="1702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прими участие в организации или стань участником игры: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14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8" name="Группа 17" hidden="0"/>
          <p:cNvGrpSpPr/>
          <p:nvPr isPhoto="0" userDrawn="0"/>
        </p:nvGrpSpPr>
        <p:grpSpPr bwMode="auto">
          <a:xfrm>
            <a:off x="2787406" y="512932"/>
            <a:ext cx="2500891" cy="699743"/>
            <a:chOff x="0" y="0"/>
            <a:chExt cx="2500891" cy="699743"/>
          </a:xfrm>
        </p:grpSpPr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393455896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5441896" y="380900"/>
            <a:ext cx="1121603" cy="7477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379623" y="3274578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ЯНВАРЬ     СРЕДА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5" y="552351"/>
            <a:ext cx="1426111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5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Песня «Священная война»  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69" y="2661814"/>
            <a:ext cx="5914450" cy="210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выучи и запиши на видео, как исполняешь песню с классом: 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15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8" name="Группа 17" hidden="0"/>
          <p:cNvGrpSpPr/>
          <p:nvPr isPhoto="0" userDrawn="0"/>
        </p:nvGrpSpPr>
        <p:grpSpPr bwMode="auto">
          <a:xfrm>
            <a:off x="2886953" y="375611"/>
            <a:ext cx="2500891" cy="699743"/>
            <a:chOff x="0" y="0"/>
            <a:chExt cx="2500891" cy="699743"/>
          </a:xfrm>
        </p:grpSpPr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576542138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5574268" y="380900"/>
            <a:ext cx="1121603" cy="7477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ЯНВАРЬ     ЧЕТВЕРГ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5" y="552351"/>
            <a:ext cx="1426111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6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Школьный музей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69" y="3374059"/>
            <a:ext cx="5914450" cy="210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Организуй с классом экспозицию в школьном музее, музейной комнате и уголке боевой и трудовой славы, посвящённую 80-летию Победы 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16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680979" y="413871"/>
            <a:ext cx="2500891" cy="699743"/>
            <a:chOff x="0" y="0"/>
            <a:chExt cx="2500891" cy="699743"/>
          </a:xfrm>
        </p:grpSpPr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803991900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5461706" y="365409"/>
            <a:ext cx="1121603" cy="7477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ЯНВАРЬ     ПЯТНИЦА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5" y="552351"/>
            <a:ext cx="1426111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7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Первенство школы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69" y="3374059"/>
            <a:ext cx="5914450" cy="210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прими участие в первенстве школы по </a:t>
            </a: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лыжным соревнованиям среди учащихся 1-2 классов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17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764225" y="486162"/>
            <a:ext cx="2500891" cy="699743"/>
            <a:chOff x="0" y="0"/>
            <a:chExt cx="2500891" cy="699743"/>
          </a:xfrm>
        </p:grpSpPr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82822322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5425490" y="433908"/>
            <a:ext cx="1121603" cy="7477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ЯНВАРЬ     ПОНЕДЕЛЬНИК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5" y="552351"/>
            <a:ext cx="1426111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8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Тимуровская помощь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69" y="3374059"/>
            <a:ext cx="5914450" cy="210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Организуй с классом адресную помощь пожилым людям, семьям участников СВО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20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492832" y="399183"/>
            <a:ext cx="2500891" cy="699743"/>
            <a:chOff x="0" y="0"/>
            <a:chExt cx="2500891" cy="699743"/>
          </a:xfrm>
        </p:grpSpPr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553342413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5376394" y="349167"/>
            <a:ext cx="1121603" cy="7477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ЯНВАРЬ     ВТОРНИК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5" y="552351"/>
            <a:ext cx="1426111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9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Онлайн акция «Мои родные сражались за Родину»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69" y="3681565"/>
            <a:ext cx="5914450" cy="210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Организуй на странице школы в </a:t>
            </a: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вконтакте</a:t>
            </a: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 акцию, где участники расскажут о боевом пути родственника-участника ВОВ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21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6" y="8131241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610451" y="480279"/>
            <a:ext cx="2500891" cy="699743"/>
            <a:chOff x="0" y="0"/>
            <a:chExt cx="2500891" cy="699743"/>
          </a:xfrm>
        </p:grpSpPr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515492546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5425490" y="349167"/>
            <a:ext cx="1121603" cy="7477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ЯНВАРЬ     СРЕДА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599072" cy="321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10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Конкурс чтецов «Прошло с тех пор немало лет…»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69" y="3838329"/>
            <a:ext cx="5914450" cy="210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Прими участие в школьном конкурсе чтецов. Расскажи стихи о Родине, о воинах, о настоящих мужчинах, о простых мальчишках — защитниках Родины.  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22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6" y="8131241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578725" y="600622"/>
            <a:ext cx="2500891" cy="699743"/>
            <a:chOff x="0" y="0"/>
            <a:chExt cx="2500891" cy="699743"/>
          </a:xfrm>
        </p:grpSpPr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622712902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5425490" y="500190"/>
            <a:ext cx="1121603" cy="7477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379623" y="3274578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ЯНВАРЬ     ЧЕТВЕРГ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12519" cy="254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11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Кинопоказ </a:t>
            </a:r>
            <a:endParaRPr/>
          </a:p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«Битва за Москву»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69" y="2871828"/>
            <a:ext cx="5914450" cy="210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сканируй и смотри: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23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8" name="Группа 17" hidden="0"/>
          <p:cNvGrpSpPr/>
          <p:nvPr isPhoto="0" userDrawn="0"/>
        </p:nvGrpSpPr>
        <p:grpSpPr bwMode="auto">
          <a:xfrm>
            <a:off x="2660609" y="547454"/>
            <a:ext cx="2500891" cy="699743"/>
            <a:chOff x="0" y="0"/>
            <a:chExt cx="2500891" cy="699743"/>
          </a:xfrm>
        </p:grpSpPr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948350093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5425488" y="432955"/>
            <a:ext cx="1121603" cy="7477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ЯНВАРЬ     ПЯТНИЦА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12519" cy="254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12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УРОК МУЖЕСТВА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770432" y="3271892"/>
            <a:ext cx="5453657" cy="1907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Организуй в школе встречу с участником СВО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24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943921" y="457187"/>
            <a:ext cx="2500891" cy="699743"/>
            <a:chOff x="0" y="0"/>
            <a:chExt cx="2500891" cy="699743"/>
          </a:xfrm>
        </p:grpSpPr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785064995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5550525" y="408724"/>
            <a:ext cx="1121603" cy="7477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1203447" y="3426542"/>
            <a:ext cx="1761692" cy="1761692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ЯНВАРЬ     ПОНЕДЕЛЬНИК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12519" cy="254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13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День снятия блокады Ленинграда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682438" y="3056396"/>
            <a:ext cx="5914450" cy="210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акция        видеоролик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27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pic>
        <p:nvPicPr>
          <p:cNvPr id="18" name="Рисунок 17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3834257" y="3410552"/>
            <a:ext cx="1761692" cy="1761692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22" name="Группа 21" hidden="0"/>
          <p:cNvGrpSpPr/>
          <p:nvPr isPhoto="0" userDrawn="0"/>
        </p:nvGrpSpPr>
        <p:grpSpPr bwMode="auto">
          <a:xfrm>
            <a:off x="2726793" y="557246"/>
            <a:ext cx="2500891" cy="699743"/>
            <a:chOff x="0" y="0"/>
            <a:chExt cx="2500891" cy="699743"/>
          </a:xfrm>
        </p:grpSpPr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6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8" name="Рисунок 27" hidden="0"/>
            <p:cNvPicPr>
              <a:picLocks noChangeAspect="1"/>
            </p:cNvPicPr>
            <p:nvPr isPhoto="0" userDrawn="0"/>
          </p:nvPicPr>
          <p:blipFill>
            <a:blip r:embed="rId7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411221078" name="Рисунок 1" hidden="0"/>
          <p:cNvPicPr>
            <a:picLocks noChangeAspect="1"/>
          </p:cNvPicPr>
          <p:nvPr isPhoto="0" userDrawn="0"/>
        </p:nvPicPr>
        <p:blipFill>
          <a:blip r:embed="rId8"/>
          <a:stretch/>
        </p:blipFill>
        <p:spPr bwMode="auto">
          <a:xfrm flipH="0" flipV="0">
            <a:off x="5475283" y="503887"/>
            <a:ext cx="1121603" cy="7477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379623" y="3274578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ЯНВАРЬ     ВТОРНИК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12519" cy="254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14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Просмотр художественного фильма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69" y="2871828"/>
            <a:ext cx="5914450" cy="210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сканируй и смотри: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28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8" name="Группа 17" hidden="0"/>
          <p:cNvGrpSpPr/>
          <p:nvPr isPhoto="0" userDrawn="0"/>
        </p:nvGrpSpPr>
        <p:grpSpPr bwMode="auto">
          <a:xfrm>
            <a:off x="2667488" y="452291"/>
            <a:ext cx="2500891" cy="699743"/>
            <a:chOff x="0" y="0"/>
            <a:chExt cx="2500891" cy="699743"/>
          </a:xfrm>
        </p:grpSpPr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757970110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5513850" y="380900"/>
            <a:ext cx="1121603" cy="7477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379623" y="3274578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ЯНВАРЬ     СРЕДА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12519" cy="2948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15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Песня «Катюша»  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69" y="2661814"/>
            <a:ext cx="5914450" cy="210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выучи и запиши на видео, как исполняешь песню с классом: 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29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8" name="Группа 17" hidden="0"/>
          <p:cNvGrpSpPr/>
          <p:nvPr isPhoto="0" userDrawn="0"/>
        </p:nvGrpSpPr>
        <p:grpSpPr bwMode="auto">
          <a:xfrm>
            <a:off x="2246235" y="399184"/>
            <a:ext cx="2500892" cy="699744"/>
            <a:chOff x="2213366" y="504503"/>
            <a:chExt cx="2500892" cy="699744"/>
          </a:xfrm>
        </p:grpSpPr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4297701" y="504503"/>
              <a:ext cx="416557" cy="699273"/>
            </a:xfrm>
            <a:prstGeom prst="rect">
              <a:avLst/>
            </a:prstGeom>
          </p:spPr>
        </p:pic>
      </p:grpSp>
      <p:pic>
        <p:nvPicPr>
          <p:cNvPr id="2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4881094" y="380900"/>
            <a:ext cx="1121604" cy="7477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379623" y="3274578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ЯНВАРЬ     ЧЕТВЕРГ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12519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16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5" y="175314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Посмотри </a:t>
            </a:r>
            <a:r>
              <a:rPr lang="ru-RU" sz="2800">
                <a:latin typeface="Gungsuh"/>
                <a:ea typeface="Gungsuh"/>
              </a:rPr>
              <a:t>альную</a:t>
            </a:r>
            <a:r>
              <a:rPr lang="ru-RU" sz="2800">
                <a:latin typeface="Gungsuh"/>
                <a:ea typeface="Gungsuh"/>
              </a:rPr>
              <a:t> экскурсию «Город Герой – Мурманск» </a:t>
            </a:r>
            <a:endParaRPr lang="ru-RU" sz="2800">
              <a:latin typeface="Gungsuh"/>
              <a:ea typeface="Gungsuh"/>
            </a:endParaRPr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1551956" y="2826418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сканируй и смотри: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30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8" name="Группа 17" hidden="0"/>
          <p:cNvGrpSpPr/>
          <p:nvPr isPhoto="0" userDrawn="0"/>
        </p:nvGrpSpPr>
        <p:grpSpPr bwMode="auto">
          <a:xfrm>
            <a:off x="2246235" y="399184"/>
            <a:ext cx="2500892" cy="699744"/>
            <a:chOff x="2213366" y="504503"/>
            <a:chExt cx="2500892" cy="699744"/>
          </a:xfrm>
        </p:grpSpPr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4297701" y="504503"/>
              <a:ext cx="416557" cy="699273"/>
            </a:xfrm>
            <a:prstGeom prst="rect">
              <a:avLst/>
            </a:prstGeom>
          </p:spPr>
        </p:pic>
      </p:grpSp>
      <p:pic>
        <p:nvPicPr>
          <p:cNvPr id="2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>
            <a:off x="5001871" y="517059"/>
            <a:ext cx="670618" cy="4450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ЯНВАРЬ     ПЯТНИЦА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12519" cy="254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17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Акция «Дорога к обелиску»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770432" y="3479066"/>
            <a:ext cx="5453657" cy="1907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Организуй с классом уборку территории памятников Великой Отечественной войны 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31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378035150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>
            <a:off x="5001870" y="517059"/>
            <a:ext cx="670617" cy="4450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ФЕВРАЛЬ     ПОНЕДЕЛЬНИК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12519" cy="254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18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Сталинградская битва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770432" y="3288293"/>
            <a:ext cx="5453657" cy="1907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Организуй в школе мероприятия (митинги, классные часы, возложение цветов или венков) к памятной дате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3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pic>
        <p:nvPicPr>
          <p:cNvPr id="16" name="Рисунок 1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1449561" y="4351203"/>
            <a:ext cx="1269464" cy="126946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8" name="Заголовок 30" hidden="0"/>
          <p:cNvSpPr txBox="1"/>
          <p:nvPr isPhoto="0" userDrawn="0"/>
        </p:nvSpPr>
        <p:spPr bwMode="auto">
          <a:xfrm rot="10800000" flipV="1">
            <a:off x="2825621" y="4807638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Классный </a:t>
            </a:r>
            <a:endParaRPr/>
          </a:p>
          <a:p>
            <a:pPr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час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22" name="Группа 21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8" name="Рисунок 27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911017911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4881094" y="380900"/>
            <a:ext cx="1000273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ФЕВРАЛЬ     ВТОРНИК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12519" cy="254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19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Крупные сражения ВОВ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2825621" y="4857613"/>
            <a:ext cx="5453657" cy="1907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Сканируй </a:t>
            </a:r>
            <a:endParaRPr/>
          </a:p>
          <a:p>
            <a:pPr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и смотри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4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pic>
        <p:nvPicPr>
          <p:cNvPr id="16" name="Рисунок 1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1449561" y="4351203"/>
            <a:ext cx="1269464" cy="126946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2" name="Заголовок 30" hidden="0"/>
          <p:cNvSpPr txBox="1"/>
          <p:nvPr isPhoto="0" userDrawn="0"/>
        </p:nvSpPr>
        <p:spPr bwMode="auto">
          <a:xfrm rot="10800000" flipV="1">
            <a:off x="770432" y="3288293"/>
            <a:ext cx="5453657" cy="1907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Запуск школьного проекта по созданию макетов боевых сражений (до 8 мая)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18" name="Группа 17" hidden="0"/>
          <p:cNvGrpSpPr/>
          <p:nvPr isPhoto="0" userDrawn="0"/>
        </p:nvGrpSpPr>
        <p:grpSpPr bwMode="auto">
          <a:xfrm>
            <a:off x="2150984" y="399183"/>
            <a:ext cx="2500891" cy="699743"/>
            <a:chOff x="0" y="0"/>
            <a:chExt cx="2500891" cy="699743"/>
          </a:xfrm>
        </p:grpSpPr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8" name="Рисунок 27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946463446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12519" cy="254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20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Выставка боевых листов «Память зажигает сердца»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770432" y="3479066"/>
            <a:ext cx="5453657" cy="1907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Нарисуй с классом боевой листок на военную тематику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cxnSp>
        <p:nvCxnSpPr>
          <p:cNvPr id="18" name="Прямая соединительная линия 17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30" hidden="0"/>
          <p:cNvSpPr txBox="1"/>
          <p:nvPr isPhoto="0" userDrawn="0"/>
        </p:nvSpPr>
        <p:spPr bwMode="auto">
          <a:xfrm rot="10800000" flipV="1">
            <a:off x="871706" y="5857657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 lang="ru-RU" sz="3200">
              <a:latin typeface="Gungsuh"/>
              <a:ea typeface="Gungsuh"/>
            </a:endParaRPr>
          </a:p>
        </p:txBody>
      </p:sp>
      <p:sp>
        <p:nvSpPr>
          <p:cNvPr id="23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ФЕВРАЛЬ     СРЕДА </a:t>
            </a:r>
            <a:endParaRPr/>
          </a:p>
        </p:txBody>
      </p:sp>
      <p:sp>
        <p:nvSpPr>
          <p:cNvPr id="24" name="Прямоугольник 23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5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5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8" name="Рисунок 27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9" name="Рисунок 28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80755126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12519" cy="254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21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День памяти юного героя-антифашиста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770432" y="3479066"/>
            <a:ext cx="5453657" cy="1907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Почти память юных героев-антифашистов и изготовь символических журавликов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cxnSp>
        <p:nvCxnSpPr>
          <p:cNvPr id="18" name="Прямая соединительная линия 17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30" hidden="0"/>
          <p:cNvSpPr txBox="1"/>
          <p:nvPr isPhoto="0" userDrawn="0"/>
        </p:nvSpPr>
        <p:spPr bwMode="auto">
          <a:xfrm rot="10800000" flipV="1">
            <a:off x="871706" y="5857657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 lang="ru-RU" sz="3200">
              <a:latin typeface="Gungsuh"/>
              <a:ea typeface="Gungsuh"/>
            </a:endParaRPr>
          </a:p>
        </p:txBody>
      </p:sp>
      <p:sp>
        <p:nvSpPr>
          <p:cNvPr id="23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ФЕВРАЛЬ     ЧЕТВЕРГ </a:t>
            </a:r>
            <a:endParaRPr/>
          </a:p>
        </p:txBody>
      </p:sp>
      <p:sp>
        <p:nvSpPr>
          <p:cNvPr id="24" name="Прямоугольник 23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6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5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8" name="Рисунок 27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9" name="Рисунок 28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655157405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12519" cy="254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22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Инсценировка военной песни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770432" y="4004458"/>
            <a:ext cx="5453657" cy="1907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Придумай и поставь с классом творческий номер под военную песню; </a:t>
            </a:r>
            <a:endParaRPr/>
          </a:p>
          <a:p>
            <a:pPr algn="ctr">
              <a:defRPr/>
            </a:pP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  <a:p>
            <a:pPr algn="ctr">
              <a:defRPr/>
            </a:pPr>
            <a:r>
              <a:rPr lang="ru-RU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Районный уровень: </a:t>
            </a: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Спартакиада по военно-прикладным видам спорта</a:t>
            </a:r>
            <a:endParaRPr/>
          </a:p>
          <a:p>
            <a:pPr algn="ctr">
              <a:defRPr/>
            </a:pP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cxnSp>
        <p:nvCxnSpPr>
          <p:cNvPr id="18" name="Прямая соединительная линия 17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30" hidden="0"/>
          <p:cNvSpPr txBox="1"/>
          <p:nvPr isPhoto="0" userDrawn="0"/>
        </p:nvSpPr>
        <p:spPr bwMode="auto">
          <a:xfrm rot="10800000" flipV="1">
            <a:off x="871706" y="5857657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 lang="ru-RU" sz="3200">
              <a:latin typeface="Gungsuh"/>
              <a:ea typeface="Gungsuh"/>
            </a:endParaRPr>
          </a:p>
        </p:txBody>
      </p:sp>
      <p:sp>
        <p:nvSpPr>
          <p:cNvPr id="23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ФЕВРАЛЬ     ПЯТНИЦА </a:t>
            </a:r>
            <a:endParaRPr/>
          </a:p>
        </p:txBody>
      </p:sp>
      <p:sp>
        <p:nvSpPr>
          <p:cNvPr id="24" name="Прямоугольник 23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7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5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8" name="Рисунок 27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9" name="Рисунок 28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2028779472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379623" y="3274578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ФЕВРАЛЬ     ПОНЕДЕЛЬНИК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12519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23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5" y="175314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Посмотри виртуальную экскурсию «Город Герой – Смоленск» 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1551956" y="2826418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сканируй и смотри: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10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8" name="Группа 17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70956771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12519" cy="254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24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Акции по адресной помощи участникам СВО 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770432" y="3683261"/>
            <a:ext cx="5453657" cy="1907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Организуй с классом изготовление окопных свечей, плетение сетей, сбор гуманитарного груза </a:t>
            </a:r>
            <a:endParaRPr/>
          </a:p>
        </p:txBody>
      </p:sp>
      <p:cxnSp>
        <p:nvCxnSpPr>
          <p:cNvPr id="18" name="Прямая соединительная линия 17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30" hidden="0"/>
          <p:cNvSpPr txBox="1"/>
          <p:nvPr isPhoto="0" userDrawn="0"/>
        </p:nvSpPr>
        <p:spPr bwMode="auto">
          <a:xfrm rot="10800000" flipV="1">
            <a:off x="871706" y="5857657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 lang="ru-RU" sz="3200">
              <a:latin typeface="Gungsuh"/>
              <a:ea typeface="Gungsuh"/>
            </a:endParaRPr>
          </a:p>
        </p:txBody>
      </p:sp>
      <p:sp>
        <p:nvSpPr>
          <p:cNvPr id="23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ФЕВРАЛЬ     ВТОРНИК </a:t>
            </a:r>
            <a:endParaRPr/>
          </a:p>
        </p:txBody>
      </p:sp>
      <p:sp>
        <p:nvSpPr>
          <p:cNvPr id="24" name="Прямоугольник 23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11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5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8" name="Рисунок 27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9" name="Рисунок 28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049149403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942297" y="4261385"/>
            <a:ext cx="1291423" cy="1291423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ФЕВРАЛЬ     СРЕДА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0"/>
            <a:ext cx="1761946" cy="3654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25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5" y="1577638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Кинопоказ «Курская битва»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2302801" y="4720623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сканируй и смотри: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cxnSp>
        <p:nvCxnSpPr>
          <p:cNvPr id="18" name="Прямая соединительная линия 17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12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2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sp>
        <p:nvSpPr>
          <p:cNvPr id="23" name="Заголовок 30" hidden="0"/>
          <p:cNvSpPr txBox="1"/>
          <p:nvPr isPhoto="0" userDrawn="0"/>
        </p:nvSpPr>
        <p:spPr bwMode="auto">
          <a:xfrm rot="10800000" flipV="1">
            <a:off x="471771" y="3181117"/>
            <a:ext cx="5914448" cy="290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Районный уровень:</a:t>
            </a:r>
            <a:endParaRPr/>
          </a:p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Конкурс юнармейских отрядов (младший возраст)</a:t>
            </a:r>
            <a:endParaRPr/>
          </a:p>
          <a:p>
            <a:pPr algn="ctr">
              <a:defRPr/>
            </a:pP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19" name="Группа 18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8" name="Рисунок 27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30" name="Рисунок 29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500107684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ФЕВРАЛЬ     ЧЕТВЕРГ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0"/>
            <a:ext cx="1761946" cy="3654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26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5" y="1577638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Акции «Письмо солдату»</a:t>
            </a:r>
            <a:endParaRPr/>
          </a:p>
        </p:txBody>
      </p:sp>
      <p:cxnSp>
        <p:nvCxnSpPr>
          <p:cNvPr id="18" name="Прямая соединительная линия 17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13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2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sp>
        <p:nvSpPr>
          <p:cNvPr id="23" name="Заголовок 30" hidden="0"/>
          <p:cNvSpPr txBox="1"/>
          <p:nvPr isPhoto="0" userDrawn="0"/>
        </p:nvSpPr>
        <p:spPr bwMode="auto">
          <a:xfrm rot="10800000" flipV="1">
            <a:off x="471771" y="3451359"/>
            <a:ext cx="5914448" cy="290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Организуй с классом написание писем поздравлений ко Дню Защитников Отечества участникам СВО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19" name="Группа 18" hidden="0"/>
          <p:cNvGrpSpPr/>
          <p:nvPr isPhoto="0" userDrawn="0"/>
        </p:nvGrpSpPr>
        <p:grpSpPr bwMode="auto"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8" name="Рисунок 27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30" name="Рисунок 29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33" name="Рисунок 32" hidden="0"/>
            <p:cNvPicPr>
              <a:picLocks noChangeAspect="1"/>
            </p:cNvPicPr>
            <p:nvPr isPhoto="0" userDrawn="0"/>
          </p:nvPicPr>
          <p:blipFill>
            <a:blip r:embed="rId7"/>
            <a:stretch/>
          </p:blipFill>
          <p:spPr bwMode="auto"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12519" cy="2544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27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69" y="175308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День памяти воинов-интернационалистов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770432" y="4004458"/>
            <a:ext cx="5453657" cy="1907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Организуй в школе линейки и митинги, классные часы, почтив память воинов, исполнявших воинский долг за пределами Отечества</a:t>
            </a:r>
            <a:endParaRPr/>
          </a:p>
          <a:p>
            <a:pPr algn="ctr">
              <a:defRPr/>
            </a:pP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cxnSp>
        <p:nvCxnSpPr>
          <p:cNvPr id="18" name="Прямая соединительная линия 17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30" hidden="0"/>
          <p:cNvSpPr txBox="1"/>
          <p:nvPr isPhoto="0" userDrawn="0"/>
        </p:nvSpPr>
        <p:spPr bwMode="auto">
          <a:xfrm rot="10800000" flipV="1">
            <a:off x="871706" y="5857657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 lang="ru-RU" sz="3200">
              <a:latin typeface="Gungsuh"/>
              <a:ea typeface="Gungsuh"/>
            </a:endParaRPr>
          </a:p>
        </p:txBody>
      </p:sp>
      <p:sp>
        <p:nvSpPr>
          <p:cNvPr id="23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ФЕВРАЛЬ     ПЯТНИЦА </a:t>
            </a:r>
            <a:endParaRPr/>
          </a:p>
        </p:txBody>
      </p:sp>
      <p:sp>
        <p:nvSpPr>
          <p:cNvPr id="24" name="Прямоугольник 23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14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5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8" name="Рисунок 27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9" name="Рисунок 28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2089904471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871703" y="4048343"/>
            <a:ext cx="1433550" cy="1433550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ФЕВРАЛЬ     ПОНЕДЕЛЬНИК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12519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28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5" y="175314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Посмотри виртуальную экскурсию «Город Герой – Минск» 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2512494" y="4394269"/>
            <a:ext cx="2643525" cy="652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сканируй и смотри: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17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sp>
        <p:nvSpPr>
          <p:cNvPr id="18" name="Заголовок 30" hidden="0"/>
          <p:cNvSpPr txBox="1"/>
          <p:nvPr isPhoto="0" userDrawn="0"/>
        </p:nvSpPr>
        <p:spPr bwMode="auto">
          <a:xfrm rot="10800000" flipV="1">
            <a:off x="471771" y="3290095"/>
            <a:ext cx="5914450" cy="210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Организуй с классом адресную помощь пожилым людям, семьям участников СВО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22" name="Группа 21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8" name="Рисунок 27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447856475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ФЕВРАЛЬ     ВТОРНИК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12519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29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5" y="175314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Поздравь Защитника</a:t>
            </a:r>
            <a:endParaRPr/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18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sp>
        <p:nvSpPr>
          <p:cNvPr id="18" name="Заголовок 30" hidden="0"/>
          <p:cNvSpPr txBox="1"/>
          <p:nvPr isPhoto="0" userDrawn="0"/>
        </p:nvSpPr>
        <p:spPr bwMode="auto">
          <a:xfrm rot="10800000" flipV="1">
            <a:off x="471771" y="3290095"/>
            <a:ext cx="5914450" cy="210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C</a:t>
            </a: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оздай</a:t>
            </a: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 с классом поздравительный ролик для Защитников Отечества 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714800316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ФЕВРАЛЬ     СРЕДА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12519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30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5" y="175314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Фотомарафон «Мой папа в армии служил!»</a:t>
            </a:r>
            <a:endParaRPr/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19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sp>
        <p:nvSpPr>
          <p:cNvPr id="18" name="Заголовок 30" hidden="0"/>
          <p:cNvSpPr txBox="1"/>
          <p:nvPr isPhoto="0" userDrawn="0"/>
        </p:nvSpPr>
        <p:spPr bwMode="auto">
          <a:xfrm rot="10800000" flipV="1">
            <a:off x="471775" y="4014671"/>
            <a:ext cx="5914450" cy="210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Запусти  на странице школы фотомарафон с фотографиями, своего папы, дедушки, брата или дяди со службы в армии</a:t>
            </a:r>
            <a:endParaRPr/>
          </a:p>
          <a:p>
            <a:pPr algn="ctr">
              <a:defRPr/>
            </a:pP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Организуй с классом уборку территории памятников Великой Отечественной войны 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  <a:p>
            <a:pPr algn="ctr">
              <a:defRPr/>
            </a:pP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290002500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ФЕВРАЛЬ     ЧЕТВЕРГ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12519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31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5" y="175314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Герои спецоперации «Бессмертный полк»</a:t>
            </a:r>
            <a:endParaRPr/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20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sp>
        <p:nvSpPr>
          <p:cNvPr id="18" name="Заголовок 30" hidden="0"/>
          <p:cNvSpPr txBox="1"/>
          <p:nvPr isPhoto="0" userDrawn="0"/>
        </p:nvSpPr>
        <p:spPr bwMode="auto">
          <a:xfrm rot="10800000" flipV="1">
            <a:off x="540036" y="4010663"/>
            <a:ext cx="5914450" cy="210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Подготовь с </a:t>
            </a: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классом информацию </a:t>
            </a: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о героях СВО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374343907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ФЕВРАЛЬ     ПЯТНИЦА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12519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32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5" y="175314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Смотр строя и песни</a:t>
            </a:r>
            <a:endParaRPr/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21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sp>
        <p:nvSpPr>
          <p:cNvPr id="18" name="Заголовок 30" hidden="0"/>
          <p:cNvSpPr txBox="1"/>
          <p:nvPr isPhoto="0" userDrawn="0"/>
        </p:nvSpPr>
        <p:spPr bwMode="auto">
          <a:xfrm rot="10800000" flipV="1">
            <a:off x="471775" y="4014671"/>
            <a:ext cx="5914450" cy="210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Прими участие с классом в школьном смотре строя и песни</a:t>
            </a:r>
            <a:endParaRPr/>
          </a:p>
          <a:p>
            <a:pPr algn="ctr">
              <a:defRPr/>
            </a:pP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  <a:p>
            <a:pPr algn="ctr">
              <a:defRPr/>
            </a:pPr>
            <a:r>
              <a:rPr lang="ru-RU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Районный уровень:</a:t>
            </a:r>
            <a:endParaRPr/>
          </a:p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Районный фестиваль патриотической песни  Виктория</a:t>
            </a:r>
            <a:endParaRPr/>
          </a:p>
          <a:p>
            <a:pPr algn="ctr">
              <a:defRPr/>
            </a:pP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83301" y="399183"/>
            <a:ext cx="2500891" cy="699743"/>
            <a:chOff x="0" y="0"/>
            <a:chExt cx="2500891" cy="699743"/>
          </a:xfrm>
        </p:grpSpPr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685250989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ФЕВРАЛЬ     ПОНЕДЕЛЬНИК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12519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33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5" y="175314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«Что я знаю о ВОВ?»</a:t>
            </a:r>
            <a:endParaRPr/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24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sp>
        <p:nvSpPr>
          <p:cNvPr id="18" name="Заголовок 30" hidden="0"/>
          <p:cNvSpPr txBox="1"/>
          <p:nvPr isPhoto="0" userDrawn="0"/>
        </p:nvSpPr>
        <p:spPr bwMode="auto">
          <a:xfrm rot="10800000" flipV="1">
            <a:off x="471775" y="4014671"/>
            <a:ext cx="5914450" cy="210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С классом проверьте свои знания о ВОВ и решите кроссворд </a:t>
            </a:r>
            <a:endParaRPr/>
          </a:p>
          <a:p>
            <a:pPr algn="ctr">
              <a:defRPr/>
            </a:pP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685874683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ФЕВРАЛЬ     ВТОРНИК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12519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34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5" y="175314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Онлайн-акция «Вечные звёзды»</a:t>
            </a:r>
            <a:endParaRPr/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25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sp>
        <p:nvSpPr>
          <p:cNvPr id="18" name="Заголовок 30" hidden="0"/>
          <p:cNvSpPr txBox="1"/>
          <p:nvPr isPhoto="0" userDrawn="0"/>
        </p:nvSpPr>
        <p:spPr bwMode="auto">
          <a:xfrm rot="10800000" flipV="1">
            <a:off x="471769" y="3063562"/>
            <a:ext cx="5914450" cy="210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Прими участие в онлайн-акции</a:t>
            </a:r>
            <a:endParaRPr/>
          </a:p>
          <a:p>
            <a:pPr algn="ctr">
              <a:defRPr/>
            </a:pP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pic>
        <p:nvPicPr>
          <p:cNvPr id="16" name="Рисунок 1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379618" y="3383827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22" name="Группа 21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8" name="Рисунок 27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2026759713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871703" y="4048343"/>
            <a:ext cx="1433550" cy="1433550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ФЕВРАЛЬ     СРЕДА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12519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35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5" y="175314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Кинопоказ «Освобождение Белоруссии»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2512494" y="4394269"/>
            <a:ext cx="2643525" cy="652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сканируй и смотри: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26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sp>
        <p:nvSpPr>
          <p:cNvPr id="18" name="Заголовок 30" hidden="0"/>
          <p:cNvSpPr txBox="1"/>
          <p:nvPr isPhoto="0" userDrawn="0"/>
        </p:nvSpPr>
        <p:spPr bwMode="auto">
          <a:xfrm rot="10800000" flipV="1">
            <a:off x="471771" y="3290095"/>
            <a:ext cx="5914450" cy="210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Прими участие в фотоконкурсе «Крепкая семья – сильная держава»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22" name="Группа 21" hidden="0"/>
          <p:cNvGrpSpPr/>
          <p:nvPr isPhoto="0" userDrawn="0"/>
        </p:nvGrpSpPr>
        <p:grpSpPr bwMode="auto">
          <a:xfrm>
            <a:off x="2246235" y="354583"/>
            <a:ext cx="4464281" cy="744345"/>
            <a:chOff x="2213366" y="459902"/>
            <a:chExt cx="4464281" cy="744345"/>
          </a:xfrm>
        </p:grpSpPr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4923895" y="506715"/>
              <a:ext cx="554938" cy="694848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tretch/>
          </p:blipFill>
          <p:spPr bwMode="auto">
            <a:xfrm>
              <a:off x="3007239" y="509399"/>
              <a:ext cx="351822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rcRect l="0" t="-637" r="60464" b="0"/>
            <a:stretch/>
          </p:blipFill>
          <p:spPr bwMode="auto">
            <a:xfrm>
              <a:off x="2213366" y="504503"/>
              <a:ext cx="607155" cy="699273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6"/>
            <a:srcRect l="0" t="0" r="67500" b="0"/>
            <a:stretch/>
          </p:blipFill>
          <p:spPr bwMode="auto">
            <a:xfrm>
              <a:off x="3456736" y="509399"/>
              <a:ext cx="705704" cy="694848"/>
            </a:xfrm>
            <a:prstGeom prst="rect">
              <a:avLst/>
            </a:prstGeom>
          </p:spPr>
        </p:pic>
        <p:pic>
          <p:nvPicPr>
            <p:cNvPr id="28" name="Рисунок 27" hidden="0"/>
            <p:cNvPicPr>
              <a:picLocks noChangeAspect="1"/>
            </p:cNvPicPr>
            <p:nvPr isPhoto="0" userDrawn="0"/>
          </p:nvPicPr>
          <p:blipFill>
            <a:blip r:embed="rId7"/>
            <a:stretch/>
          </p:blipFill>
          <p:spPr bwMode="auto">
            <a:xfrm>
              <a:off x="4297701" y="504503"/>
              <a:ext cx="416557" cy="699273"/>
            </a:xfrm>
            <a:prstGeom prst="rect">
              <a:avLst/>
            </a:prstGeom>
          </p:spPr>
        </p:pic>
        <p:pic>
          <p:nvPicPr>
            <p:cNvPr id="30" name="Рисунок 29" hidden="0"/>
            <p:cNvPicPr>
              <a:picLocks noChangeAspect="1"/>
            </p:cNvPicPr>
            <p:nvPr isPhoto="0" userDrawn="0"/>
          </p:nvPicPr>
          <p:blipFill>
            <a:blip r:embed="rId8"/>
            <a:stretch/>
          </p:blipFill>
          <p:spPr bwMode="auto">
            <a:xfrm>
              <a:off x="5652898" y="459902"/>
              <a:ext cx="1024749" cy="74166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ФЕВРАЛЬ     ЧЕТВЕРГ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12519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36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5" y="1753147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«Зарница»</a:t>
            </a:r>
            <a:endParaRPr/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27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sp>
        <p:nvSpPr>
          <p:cNvPr id="18" name="Заголовок 30" hidden="0"/>
          <p:cNvSpPr txBox="1"/>
          <p:nvPr isPhoto="0" userDrawn="0"/>
        </p:nvSpPr>
        <p:spPr bwMode="auto">
          <a:xfrm rot="10800000" flipV="1">
            <a:off x="471771" y="3290095"/>
            <a:ext cx="5914450" cy="210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Прими участие с классом в игре «Зарница»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943202442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ФЕВРАЛЬ     ПЯТНИЦА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12519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37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1" y="1982508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Познавательная игровая программа</a:t>
            </a:r>
            <a:endParaRPr/>
          </a:p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«Великая честь - Родине служить»</a:t>
            </a:r>
            <a:endParaRPr/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28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sp>
        <p:nvSpPr>
          <p:cNvPr id="18" name="Заголовок 30" hidden="0"/>
          <p:cNvSpPr txBox="1"/>
          <p:nvPr isPhoto="0" userDrawn="0"/>
        </p:nvSpPr>
        <p:spPr bwMode="auto">
          <a:xfrm rot="10800000" flipV="1">
            <a:off x="471771" y="4082149"/>
            <a:ext cx="5914450" cy="210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Прими участие в игре и проверь свои знания</a:t>
            </a:r>
            <a:endParaRPr/>
          </a:p>
          <a:p>
            <a:pPr algn="ctr">
              <a:defRPr/>
            </a:pP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  <a:p>
            <a:pPr algn="ctr">
              <a:defRPr/>
            </a:pPr>
            <a:r>
              <a:rPr lang="ru-RU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Районный уровень:</a:t>
            </a:r>
            <a:endParaRPr/>
          </a:p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Соревнования по стрельбе из пневматической винтовки</a:t>
            </a:r>
            <a:endParaRPr/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609003887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379618" y="3383827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МАРТ     ПОНЕДЕЛЬНИК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38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0" y="1843071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Посмотри виртуальную экскурсию «Город Герой – Ленинград» 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1551954" y="2905565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сканируй и смотри: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3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8" name="Группа 17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125395270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МАРТ     ВТОРНИК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39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0" y="1843071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Конкурс рисунков «На страже Отечества»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810839" y="3294157"/>
            <a:ext cx="5114587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Прими участие в конкурсе рисунков и организуй выставку работ в школе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4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446274846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МАРТ     СРЕДА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40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0" y="1843071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Акция «Бабушкина весна»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810839" y="3374134"/>
            <a:ext cx="5114587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Поздравь бабушек своего села с 8 марта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5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63516394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000">
        <p:fade thruBlk="0"/>
      </p:transition>
    </mc:Choice>
    <mc:Fallback>
      <p:transition spd="slow" advClick="0" advTm="8000">
        <p:fade thruBlk="0"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МАРТ     ЧЕТВЕРГ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41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0" y="1843071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Фотовыставка «Семейные фотохроники»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810839" y="3569051"/>
            <a:ext cx="5114587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Организуй в школе выставку фотографий из семейных архивов времен ВОВ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5" y="6711300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6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1" y="8183172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046134703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МАРТ     ПЯТНИЦА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42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0" y="1843071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Кинопоказ «Битва за Кавказ»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810839" y="2932206"/>
            <a:ext cx="5114587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сканируй и смотри: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5" y="6711300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7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1" y="8183172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pic>
        <p:nvPicPr>
          <p:cNvPr id="18" name="Рисунок 17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379618" y="3383827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22" name="Группа 21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8" name="Рисунок 27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539328687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МАРТ     ПОНЕДЕЛЬНИК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43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68" y="1940530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Школьный этап конкурса детского творчества «Не меркнет летопись победы»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804471" y="3953245"/>
            <a:ext cx="5114587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Прими участие в конкурсе и создай работу в предложенных номинациях  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5" y="6711300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10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1" y="8183172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833617165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МАРТ     ВТОРНИК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44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68" y="1940530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Добробат</a:t>
            </a:r>
            <a:r>
              <a:rPr lang="ru-RU" sz="2800">
                <a:latin typeface="Gungsuh"/>
                <a:ea typeface="Gungsuh"/>
              </a:rPr>
              <a:t> «Град»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810839" y="2896654"/>
            <a:ext cx="5114587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Выучи песню и запиши на видео, как исполняешь песню с классом:</a:t>
            </a:r>
            <a:endParaRPr/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5" y="6711300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11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1" y="8183172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pic>
        <p:nvPicPr>
          <p:cNvPr id="16" name="Рисунок 1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379616" y="3585277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8" name="Группа 17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334698556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МАРТ     СРЕДА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45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68" y="1940530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Экскурсия в школьный музей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871699" y="3569052"/>
            <a:ext cx="5114587" cy="341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Посети с классом школьный музей и изучи представленные экспозиции 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5" y="6711300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12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1" y="8183172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216656751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379618" y="3383827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МАРТ     ЧЕТВЕРГ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46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0" y="1843071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Посмотри виртуальную экскурсию «Город Герой – Новороссийск» 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1551954" y="2905565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сканируй и смотри: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13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8" name="Группа 17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709180537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МАРТ     ПЯТНИЦА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47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0" y="1843071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Выставка рисунков «Женщины ВОВ»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586400" y="3635437"/>
            <a:ext cx="5685189" cy="6911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Организуй в школе выставку рисунков о женщинах Великой Отечественной Войны 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14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810872826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МАРТ     ПОНЕДЕЛЬНИК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48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0" y="1843071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Урок мужества «Патриотизм и СВО Российской Армии»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586400" y="3395355"/>
            <a:ext cx="5685189" cy="6911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Организуй встречу с участником СВО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17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625101824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МАРТ     ВТОРНИК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49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0" y="1843071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«Крымское путешествие»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654666" y="2785877"/>
            <a:ext cx="5685189" cy="6911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Прими участие в игре и узнай больше о территории нашей страны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18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pic>
        <p:nvPicPr>
          <p:cNvPr id="16" name="Рисунок 1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519321" y="3830897"/>
            <a:ext cx="1819358" cy="1819358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8" name="Группа 17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49807123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МАРТ     СРЕДА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50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0" y="1843071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Школьная научно-практическая конференция «Хроники победы»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654666" y="3440993"/>
            <a:ext cx="5685189" cy="6911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Подготовь доклад о событиях ВОВ и организуй в классе конференцию  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19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307104534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МАРТ     ПОНЕДЕЛЬНИК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51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0" y="1843071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«МОЙ БОЙ» Шаман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654666" y="2709943"/>
            <a:ext cx="5685189" cy="6911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Выучи песню и запиши на видео, как исполняешь песню с классом:</a:t>
            </a:r>
            <a:endParaRPr/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20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pic>
        <p:nvPicPr>
          <p:cNvPr id="16" name="Рисунок 1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524261" y="3656841"/>
            <a:ext cx="1946000" cy="1946000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8" name="Группа 17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496451705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0" y="6309278"/>
            <a:ext cx="6858000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 МАРТ     ВТОРНИК 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639413" cy="348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52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0" y="1843071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Соревнования по волейболу к 80-летию Победы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654666" y="3440993"/>
            <a:ext cx="5685189" cy="6911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Прими участие в школьном турнире по волейболу </a:t>
            </a:r>
            <a:endParaRPr/>
          </a:p>
        </p:txBody>
      </p:sp>
      <p:sp>
        <p:nvSpPr>
          <p:cNvPr id="19" name="Прямоугольник 18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21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sp>
        <p:nvSpPr>
          <p:cNvPr id="20" name="Заголовок 30" hidden="0"/>
          <p:cNvSpPr txBox="1"/>
          <p:nvPr isPhoto="0" userDrawn="0"/>
        </p:nvSpPr>
        <p:spPr bwMode="auto">
          <a:xfrm rot="10800000" flipV="1">
            <a:off x="871703" y="8113845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4" name="Рисунок 23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84768533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825621" y="6641973"/>
            <a:ext cx="120675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АПРЕЛЬ     ВТОРНИК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53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5" y="1577638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Виртуальная экскурсия «Город Герой – Волгоград»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1551956" y="2826418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сканируй и смотри: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pic>
        <p:nvPicPr>
          <p:cNvPr id="16" name="Рисунок 1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379618" y="3397274"/>
            <a:ext cx="2098753" cy="2098753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8" name="Группа 17" hidden="0"/>
          <p:cNvGrpSpPr/>
          <p:nvPr isPhoto="0" userDrawn="0"/>
        </p:nvGrpSpPr>
        <p:grpSpPr bwMode="auto">
          <a:xfrm>
            <a:off x="2246234" y="375777"/>
            <a:ext cx="2500891" cy="699743"/>
            <a:chOff x="0" y="0"/>
            <a:chExt cx="2500891" cy="699743"/>
          </a:xfrm>
        </p:grpSpPr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96136857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1897887" y="6641973"/>
            <a:ext cx="311578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2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871704" y="6309278"/>
            <a:ext cx="538742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АПРЕЛЬ     СРЕДА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349420" y="7861463"/>
            <a:ext cx="6159148" cy="744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52351"/>
            <a:ext cx="1575966" cy="3491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54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0" y="1908120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Экскурсии в школьный музей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69" y="3598735"/>
            <a:ext cx="5914451" cy="10615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Сходи с классом в школьный музей и расширь знания о ВОВ 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19" name="Рисунок 18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545579564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825621" y="6641973"/>
            <a:ext cx="120675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3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АПРЕЛЬ     ЧЕТВЕРГ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55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5" y="1577638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Акция «Оберег для солдата СВО»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72" y="3011935"/>
            <a:ext cx="5914452" cy="8388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Создайте с классом обереги для солдат СВО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19" name="Рисунок 18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531408352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825621" y="6641973"/>
            <a:ext cx="120675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4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АПРЕЛЬ     ПЯТНИЦА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56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Формирование электронного альбома «Бессмертный полк Высокогорского района»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72" y="3436945"/>
            <a:ext cx="5914452" cy="4758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Подготовь информацию о родственнике участнике ВОВ и загрузи в электронный альбом</a:t>
            </a:r>
            <a:endParaRPr/>
          </a:p>
        </p:txBody>
      </p:sp>
      <p:pic>
        <p:nvPicPr>
          <p:cNvPr id="3" name="Рисунок 2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733818" y="4395805"/>
            <a:ext cx="1295034" cy="1291324"/>
          </a:xfrm>
          <a:prstGeom prst="rect">
            <a:avLst/>
          </a:prstGeom>
        </p:spPr>
      </p:pic>
      <p:grpSp>
        <p:nvGrpSpPr>
          <p:cNvPr id="18" name="Группа 17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837464826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825621" y="6641973"/>
            <a:ext cx="120675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7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АПРЕЛЬ     ПОНЕДЕЛЬНИК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57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Сдача норм ГТО «Будь готов к труду и обороне»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73" y="3645070"/>
            <a:ext cx="5914451" cy="3731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Прими участие в фестивале ГТО в своей школе и сдай нормативы  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19" name="Рисунок 18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355810065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825621" y="6641973"/>
            <a:ext cx="120675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8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АПРЕЛЬ     ВТОРНИК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58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3" y="1965003"/>
            <a:ext cx="5914452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Выставка военной</a:t>
            </a:r>
            <a:endParaRPr/>
          </a:p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Фотографии «Листая фронтовой альбом»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72" y="3436946"/>
            <a:ext cx="5914452" cy="4267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Организуй в школе выставку на военную тематику 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19" name="Рисунок 18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575742959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825621" y="6641973"/>
            <a:ext cx="120675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9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АПРЕЛЬ     СРЕДА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59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Акции по адресной помощи участникам СВО 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74" y="3606281"/>
            <a:ext cx="5914450" cy="107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Организуй с классом изготовление окопных свечей, плетение сетей, сбор гуманитарного груза</a:t>
            </a:r>
            <a:endParaRPr/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19" name="Рисунок 18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772052678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10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АПРЕЛЬ     ЧЕТВЕРГ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60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Участие в Международной просветительско-патриотической акции «Диктант Победы»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73" y="3436945"/>
            <a:ext cx="5914451" cy="3365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Сканируй и принимай участие: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pic>
        <p:nvPicPr>
          <p:cNvPr id="16" name="Рисунок 1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459817" y="3938529"/>
            <a:ext cx="1627444" cy="1627444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8" name="Группа 17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911745290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215166" y="6641973"/>
            <a:ext cx="229243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11	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АПРЕЛЬ     ПЯТНИЦА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61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Интерактивная игра «Подвиг Твой бессмертен»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73" y="3114898"/>
            <a:ext cx="5914450" cy="4341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Прими участие в интеллектуальной игре: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pic>
        <p:nvPicPr>
          <p:cNvPr id="16" name="Рисунок 1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613249" y="3901914"/>
            <a:ext cx="1627444" cy="1627444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8" name="Группа 17" hidden="0"/>
          <p:cNvGrpSpPr/>
          <p:nvPr isPhoto="0" userDrawn="0"/>
        </p:nvGrpSpPr>
        <p:grpSpPr bwMode="auto">
          <a:xfrm>
            <a:off x="2215690" y="399183"/>
            <a:ext cx="2500891" cy="699743"/>
            <a:chOff x="0" y="0"/>
            <a:chExt cx="2500891" cy="699743"/>
          </a:xfrm>
        </p:grpSpPr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73099231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14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АПРЕЛЬ     ПОНЕДЕЛЬНИК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62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Конкурс патриотической песни «Не забыть нам годы боевые!»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73" y="3436945"/>
            <a:ext cx="5914451" cy="760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Прими участие с классом в конкурсе патриотической песни и посоревнуйся с классами на знание песен 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19" name="Рисунок 18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277917378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15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АПРЕЛЬ     ВТОРНИК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63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Виртуальная экскурсия «Город Герой – Севастополь»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1590398" y="3436946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сканируй и смотри: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pic>
        <p:nvPicPr>
          <p:cNvPr id="16" name="Рисунок 1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459817" y="3938529"/>
            <a:ext cx="1627444" cy="1627444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8" name="Группа 17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2114439771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16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АПРЕЛЬ     СРЕДА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64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80 годовщина </a:t>
            </a:r>
            <a:r>
              <a:rPr lang="ru-RU" sz="2800">
                <a:latin typeface="Gungsuh"/>
                <a:ea typeface="Gungsuh"/>
              </a:rPr>
              <a:t>Берли́нской</a:t>
            </a:r>
            <a:r>
              <a:rPr lang="ru-RU" sz="2800">
                <a:latin typeface="Gungsuh"/>
                <a:ea typeface="Gungsuh"/>
              </a:rPr>
              <a:t> стратегическая наступательная операция 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1590398" y="3436946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сканируй и смотри: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pic>
        <p:nvPicPr>
          <p:cNvPr id="18" name="Рисунок 17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613249" y="3901914"/>
            <a:ext cx="1627444" cy="1627444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9" name="Группа 18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595593220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17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АПРЕЛЬ     ЧЕТВЕРГ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65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Тимуровская работа </a:t>
            </a:r>
            <a:endParaRPr/>
          </a:p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Акция «Ветеран живет рядом»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74" y="3436945"/>
            <a:ext cx="5914450" cy="760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Организуй с классом адресную помощь ветеранам, труженикам тыла и детям войны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19" name="Рисунок 18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257784493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18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АПРЕЛЬ     ПЯТНИЦА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66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Кинопоказ ко дню «День памяти о геноциде советского народа нацистами и их пособниками»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1590398" y="3436946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сканируй и смотри: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pic>
        <p:nvPicPr>
          <p:cNvPr id="16" name="Рисунок 1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613249" y="3901914"/>
            <a:ext cx="1627444" cy="1627444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8" name="Группа 17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558143547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21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АПРЕЛЬ     ПОНЕДЕЛЬНИК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   </a:t>
            </a:r>
            <a:r>
              <a:rPr lang="ru-RU" sz="3200" spc="600">
                <a:latin typeface="MS PMincho"/>
                <a:ea typeface="MS PMincho"/>
              </a:rPr>
              <a:t> 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67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«Синий платочек». Слова </a:t>
            </a:r>
            <a:r>
              <a:rPr lang="ru-RU" sz="2800">
                <a:latin typeface="Gungsuh"/>
                <a:ea typeface="Gungsuh"/>
              </a:rPr>
              <a:t>М.Максимова</a:t>
            </a:r>
            <a:r>
              <a:rPr lang="ru-RU" sz="2800">
                <a:latin typeface="Gungsuh"/>
                <a:ea typeface="Gungsuh"/>
              </a:rPr>
              <a:t>, музыка </a:t>
            </a:r>
            <a:r>
              <a:rPr lang="ru-RU" sz="2800">
                <a:latin typeface="Gungsuh"/>
                <a:ea typeface="Gungsuh"/>
              </a:rPr>
              <a:t>Г.Петерсбургского</a:t>
            </a:r>
            <a:endParaRPr lang="ru-RU" sz="2800">
              <a:latin typeface="Gungsuh"/>
              <a:ea typeface="Gungsuh"/>
            </a:endParaRPr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57543" y="3168249"/>
            <a:ext cx="5914451" cy="6198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Выучи и запиши на видео, как исполняешь песню с классом: 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pic>
        <p:nvPicPr>
          <p:cNvPr id="16" name="Рисунок 1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613249" y="3901914"/>
            <a:ext cx="1627444" cy="1627444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8" name="Группа 17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2050462434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22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АПРЕЛЬ     ВТОРНИК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68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Всероссийская акция «Верни герою имя»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540035" y="3318273"/>
            <a:ext cx="5914451" cy="760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Организуй уборку территорию памятников Великой Отечественной Войны 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19" name="Рисунок 18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614483418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23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АПРЕЛЬ     СРЕДА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69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Квиз</a:t>
            </a:r>
            <a:r>
              <a:rPr lang="ru-RU" sz="2800">
                <a:latin typeface="Gungsuh"/>
                <a:ea typeface="Gungsuh"/>
              </a:rPr>
              <a:t>-игра «Города Герои»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73" y="3129567"/>
            <a:ext cx="5914451" cy="607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Организуй или прими участие в игре: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pic>
        <p:nvPicPr>
          <p:cNvPr id="16" name="Рисунок 1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613249" y="3901914"/>
            <a:ext cx="1627444" cy="1627444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8" name="Группа 17" hidden="0"/>
          <p:cNvGrpSpPr/>
          <p:nvPr isPhoto="0" userDrawn="0"/>
        </p:nvGrpSpPr>
        <p:grpSpPr bwMode="auto">
          <a:xfrm>
            <a:off x="2246234" y="513483"/>
            <a:ext cx="2500891" cy="699743"/>
            <a:chOff x="0" y="0"/>
            <a:chExt cx="2500891" cy="699743"/>
          </a:xfrm>
        </p:grpSpPr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575550133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24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АПРЕЛЬ     ЧЕТВЕРГ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70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Акция «Знамя Победителей» посвящённый победе в ВОВ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74" y="3035407"/>
            <a:ext cx="5914451" cy="491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Прими участие в акции со своей семьей: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pic>
        <p:nvPicPr>
          <p:cNvPr id="16" name="Рисунок 1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613249" y="3901914"/>
            <a:ext cx="1627444" cy="1627444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8" name="Группа 17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877943582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25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АПРЕЛЬ     ПЯТНИЦА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71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Велокросс «Победный май»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74" y="2903241"/>
            <a:ext cx="5914451" cy="6312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Прими участие с классом и поделись впечатлениями на своей странице </a:t>
            </a: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ВКонтакте</a:t>
            </a: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  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19" name="Рисунок 18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799734145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28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АПРЕЛЬ     ПОНЕДЕЛЬНИК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72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Акция «Обелиск», уборка территории памятников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72" y="2962141"/>
            <a:ext cx="5914451" cy="9015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Организуй с  классом уборку территории памятников ВОВ 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19" name="Рисунок 18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866412795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29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АПРЕЛЬ     ВТОРНИК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73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Акция «Окна Победы»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71" y="2781480"/>
            <a:ext cx="5914451" cy="9554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Прими участие в акции и укрась окна класса ко Дню Победы :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pic>
        <p:nvPicPr>
          <p:cNvPr id="16" name="Рисунок 1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613249" y="3901914"/>
            <a:ext cx="1627444" cy="1627444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8" name="Группа 17" hidden="0"/>
          <p:cNvGrpSpPr/>
          <p:nvPr isPhoto="0" userDrawn="0"/>
        </p:nvGrpSpPr>
        <p:grpSpPr bwMode="auto">
          <a:xfrm>
            <a:off x="2269074" y="399183"/>
            <a:ext cx="2500891" cy="699743"/>
            <a:chOff x="0" y="0"/>
            <a:chExt cx="2500891" cy="699743"/>
          </a:xfrm>
        </p:grpSpPr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576778991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30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АПРЕЛЬ     СРЕДА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74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80-летие водружения знамени Победы над Рейхстагом 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1590398" y="3436946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сканируй и смотри: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19" name="Рисунок 18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916918657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2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МАЙ     ЧЕТВЕРГ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75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«День Победы». Слова </a:t>
            </a:r>
            <a:r>
              <a:rPr lang="ru-RU" sz="2800">
                <a:latin typeface="Gungsuh"/>
                <a:ea typeface="Gungsuh"/>
              </a:rPr>
              <a:t>В.Харитонова</a:t>
            </a:r>
            <a:r>
              <a:rPr lang="ru-RU" sz="2800">
                <a:latin typeface="Gungsuh"/>
                <a:ea typeface="Gungsuh"/>
              </a:rPr>
              <a:t>, музыка </a:t>
            </a:r>
            <a:r>
              <a:rPr lang="ru-RU" sz="2800">
                <a:latin typeface="Gungsuh"/>
                <a:ea typeface="Gungsuh"/>
              </a:rPr>
              <a:t>Д.Тухманова</a:t>
            </a:r>
            <a:endParaRPr lang="ru-RU" sz="2800">
              <a:latin typeface="Gungsuh"/>
              <a:ea typeface="Gungsuh"/>
            </a:endParaRPr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1590398" y="3436946"/>
            <a:ext cx="3754080" cy="290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сканируй и смотри: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pic>
        <p:nvPicPr>
          <p:cNvPr id="16" name="Рисунок 15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613249" y="3901914"/>
            <a:ext cx="1627444" cy="1627444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8" name="Группа 17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459206815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5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МАЙ     ПОНЕДЕЛЬНИК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76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Акция «Классика победы»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72" y="2910625"/>
            <a:ext cx="5914451" cy="634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Прими участие в акции 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19" name="Рисунок 18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084941938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6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МАЙ     ВТОРНИК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77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Акция «Вальс Победы»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72" y="2882247"/>
            <a:ext cx="5914451" cy="8653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Выучи вальс и организуй акцию в своей школе: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pic>
        <p:nvPicPr>
          <p:cNvPr id="18" name="Рисунок 17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613249" y="3901914"/>
            <a:ext cx="1627444" cy="1627444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9" name="Группа 18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4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5" name="Рисунок 24" hidden="0"/>
            <p:cNvPicPr>
              <a:picLocks noChangeAspect="1"/>
            </p:cNvPicPr>
            <p:nvPr isPhoto="0" userDrawn="0"/>
          </p:nvPicPr>
          <p:blipFill>
            <a:blip r:embed="rId5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6" name="Рисунок 25" hidden="0"/>
            <p:cNvPicPr>
              <a:picLocks noChangeAspect="1"/>
            </p:cNvPicPr>
            <p:nvPr isPhoto="0" userDrawn="0"/>
          </p:nvPicPr>
          <p:blipFill>
            <a:blip r:embed="rId6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871996126" name="Рисунок 1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7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МАЙ     СРЕДА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78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Акция «Знаю, помню, горжусь» (онлайн стихи)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71773" y="3436946"/>
            <a:ext cx="5914451" cy="5168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Выучи стихотворение и размести исполнение на своей странице </a:t>
            </a: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Вконтакте</a:t>
            </a: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 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19" name="Рисунок 18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438102205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8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МАЙ     ЧЕТВЕРГ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79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4" y="1965003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Участие в митинге СП, </a:t>
            </a:r>
            <a:endParaRPr/>
          </a:p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Акция «Бессмертный полк»</a:t>
            </a:r>
            <a:endParaRPr/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57544" y="3629252"/>
            <a:ext cx="5914450" cy="7984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Поучаствуй в митинге 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99183"/>
            <a:ext cx="2500891" cy="699743"/>
            <a:chOff x="0" y="0"/>
            <a:chExt cx="2500891" cy="699743"/>
          </a:xfrm>
        </p:grpSpPr>
        <p:pic>
          <p:nvPicPr>
            <p:cNvPr id="19" name="Рисунок 18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855337931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 hidden="0"/>
          <p:cNvSpPr/>
          <p:nvPr isPhoto="0" userDrawn="0"/>
        </p:nvSpPr>
        <p:spPr bwMode="auto">
          <a:xfrm>
            <a:off x="2215166" y="6641973"/>
            <a:ext cx="229243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800" b="1" spc="300">
                <a:ln w="0" cap="rnd" cmpd="dbl">
                  <a:noFill/>
                  <a:prstDash val="solid"/>
                </a:ln>
                <a:latin typeface="Century Schoolbook"/>
                <a:ea typeface="MS PMincho"/>
              </a:rPr>
              <a:t>9</a:t>
            </a:r>
            <a:endParaRPr lang="ru-RU" sz="16600" b="1" spc="300">
              <a:ln w="0" cap="rnd" cmpd="dbl">
                <a:noFill/>
                <a:prstDash val="solid"/>
              </a:ln>
              <a:latin typeface="Century Schoolbook"/>
              <a:ea typeface="MS PMincho"/>
            </a:endParaRPr>
          </a:p>
        </p:txBody>
      </p:sp>
      <p:cxnSp>
        <p:nvCxnSpPr>
          <p:cNvPr id="29" name="Прямая соединительная линия 28" hidden="0"/>
          <p:cNvCxnSpPr>
            <a:cxnSpLocks/>
          </p:cNvCxnSpPr>
          <p:nvPr isPhoto="0" userDrawn="0"/>
        </p:nvCxnSpPr>
        <p:spPr bwMode="auto">
          <a:xfrm>
            <a:off x="871706" y="6364046"/>
            <a:ext cx="5114587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rot="10800000" flipV="1">
            <a:off x="871706" y="5857657"/>
            <a:ext cx="5114587" cy="3413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>
                <a:latin typeface="Gungsuh"/>
                <a:ea typeface="Gungsuh"/>
              </a:rPr>
              <a:t>80 ШАГОВ К ПОБЕДЕ!</a:t>
            </a:r>
            <a:endParaRPr/>
          </a:p>
        </p:txBody>
      </p:sp>
      <p:sp>
        <p:nvSpPr>
          <p:cNvPr id="32" name="Заголовок 30" hidden="0"/>
          <p:cNvSpPr txBox="1"/>
          <p:nvPr isPhoto="0" userDrawn="0"/>
        </p:nvSpPr>
        <p:spPr bwMode="auto">
          <a:xfrm rot="10800000" flipV="1">
            <a:off x="-4057" y="6426558"/>
            <a:ext cx="6862057" cy="66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spc="-150">
                <a:latin typeface="MS PMincho"/>
                <a:ea typeface="MS PMincho"/>
              </a:rPr>
              <a:t>МАЙ     ПЯТНИЦА </a:t>
            </a:r>
            <a:endParaRPr/>
          </a:p>
        </p:txBody>
      </p:sp>
      <p:sp>
        <p:nvSpPr>
          <p:cNvPr id="33" name="Заголовок 30" hidden="0"/>
          <p:cNvSpPr txBox="1"/>
          <p:nvPr isPhoto="0" userDrawn="0"/>
        </p:nvSpPr>
        <p:spPr bwMode="auto">
          <a:xfrm rot="10800000" flipV="1">
            <a:off x="857476" y="8084806"/>
            <a:ext cx="5114587" cy="341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spc="600">
                <a:latin typeface="MS PMincho"/>
                <a:ea typeface="MS PMincho"/>
              </a:rPr>
              <a:t>1945</a:t>
            </a:r>
            <a:r>
              <a:rPr lang="ru-RU" sz="3200" spc="600">
                <a:latin typeface="MS PMincho"/>
                <a:ea typeface="MS PMincho"/>
              </a:rPr>
              <a:t>         2025</a:t>
            </a:r>
            <a:endParaRPr/>
          </a:p>
        </p:txBody>
      </p:sp>
      <p:sp>
        <p:nvSpPr>
          <p:cNvPr id="34" name="Заголовок 30" hidden="0"/>
          <p:cNvSpPr txBox="1"/>
          <p:nvPr isPhoto="0" userDrawn="0"/>
        </p:nvSpPr>
        <p:spPr bwMode="auto">
          <a:xfrm rot="10800000" flipV="1">
            <a:off x="471774" y="586921"/>
            <a:ext cx="1588845" cy="306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ШАГ 80</a:t>
            </a:r>
            <a:endParaRPr/>
          </a:p>
        </p:txBody>
      </p:sp>
      <p:sp>
        <p:nvSpPr>
          <p:cNvPr id="35" name="Заголовок 30" hidden="0"/>
          <p:cNvSpPr txBox="1"/>
          <p:nvPr isPhoto="0" userDrawn="0"/>
        </p:nvSpPr>
        <p:spPr bwMode="auto">
          <a:xfrm rot="10800000" flipV="1">
            <a:off x="471774" y="2203134"/>
            <a:ext cx="5914451" cy="588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Парад Победы в селе Высокая Гора, </a:t>
            </a:r>
            <a:endParaRPr/>
          </a:p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Акция «Бессмертный полк», </a:t>
            </a:r>
            <a:endParaRPr/>
          </a:p>
          <a:p>
            <a:pPr algn="ctr">
              <a:defRPr/>
            </a:pPr>
            <a:r>
              <a:rPr lang="ru-RU" sz="2800">
                <a:latin typeface="Gungsuh"/>
                <a:ea typeface="Gungsuh"/>
              </a:rPr>
              <a:t>Акция «Знамя Победителей»</a:t>
            </a:r>
            <a:endParaRPr/>
          </a:p>
          <a:p>
            <a:pPr algn="ctr">
              <a:defRPr/>
            </a:pPr>
            <a:endParaRPr lang="ru-RU" sz="2800">
              <a:latin typeface="Gungsuh"/>
              <a:ea typeface="Gungsuh"/>
            </a:endParaRPr>
          </a:p>
        </p:txBody>
      </p:sp>
      <p:sp>
        <p:nvSpPr>
          <p:cNvPr id="36" name="Заголовок 30" hidden="0"/>
          <p:cNvSpPr txBox="1"/>
          <p:nvPr isPhoto="0" userDrawn="0"/>
        </p:nvSpPr>
        <p:spPr bwMode="auto">
          <a:xfrm rot="10800000" flipV="1">
            <a:off x="457543" y="3582446"/>
            <a:ext cx="5914451" cy="11865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320759">
              <a:lnSpc>
                <a:spcPct val="90000"/>
              </a:lnSpc>
              <a:spcBef>
                <a:spcPts val="0"/>
              </a:spcBef>
              <a:buNone/>
              <a:defRPr sz="63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/>
                <a:ea typeface="MS PMincho"/>
              </a:rPr>
              <a:t>Прими участие в параде и представь изготовленные макеты на выставке  </a:t>
            </a:r>
            <a:endParaRPr lang="ru-RU" sz="2400" spc="300">
              <a:solidFill>
                <a:schemeClr val="tx1">
                  <a:lumMod val="85000"/>
                  <a:lumOff val="15000"/>
                </a:schemeClr>
              </a:solidFill>
              <a:latin typeface="Century Schoolbook"/>
              <a:ea typeface="MS PMincho"/>
            </a:endParaRPr>
          </a:p>
        </p:txBody>
      </p:sp>
      <p:grpSp>
        <p:nvGrpSpPr>
          <p:cNvPr id="16" name="Группа 15" hidden="0"/>
          <p:cNvGrpSpPr/>
          <p:nvPr isPhoto="0" userDrawn="0"/>
        </p:nvGrpSpPr>
        <p:grpSpPr bwMode="auto">
          <a:xfrm>
            <a:off x="2246234" y="388000"/>
            <a:ext cx="2500891" cy="699743"/>
            <a:chOff x="0" y="0"/>
            <a:chExt cx="2500891" cy="699743"/>
          </a:xfrm>
        </p:grpSpPr>
        <p:pic>
          <p:nvPicPr>
            <p:cNvPr id="19" name="Рисунок 18" hidden="0"/>
            <p:cNvPicPr>
              <a:picLocks noChangeAspect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793872" y="4896"/>
              <a:ext cx="351822" cy="694848"/>
            </a:xfrm>
            <a:prstGeom prst="rect">
              <a:avLst/>
            </a:prstGeom>
          </p:spPr>
        </p:pic>
        <p:pic>
          <p:nvPicPr>
            <p:cNvPr id="20" name="Рисунок 19" hidden="0"/>
            <p:cNvPicPr>
              <a:picLocks noChangeAspect="1"/>
            </p:cNvPicPr>
            <p:nvPr isPhoto="0" userDrawn="0"/>
          </p:nvPicPr>
          <p:blipFill>
            <a:blip r:embed="rId3"/>
            <a:srcRect l="0" t="-637" r="60464" b="0"/>
            <a:stretch/>
          </p:blipFill>
          <p:spPr bwMode="auto">
            <a:xfrm>
              <a:off x="0" y="0"/>
              <a:ext cx="607155" cy="699273"/>
            </a:xfrm>
            <a:prstGeom prst="rect">
              <a:avLst/>
            </a:prstGeom>
          </p:spPr>
        </p:pic>
        <p:pic>
          <p:nvPicPr>
            <p:cNvPr id="22" name="Рисунок 21" hidden="0"/>
            <p:cNvPicPr>
              <a:picLocks noChangeAspect="1"/>
            </p:cNvPicPr>
            <p:nvPr isPhoto="0" userDrawn="0"/>
          </p:nvPicPr>
          <p:blipFill>
            <a:blip r:embed="rId4"/>
            <a:srcRect l="0" t="0" r="67500" b="0"/>
            <a:stretch/>
          </p:blipFill>
          <p:spPr bwMode="auto">
            <a:xfrm>
              <a:off x="1243369" y="4896"/>
              <a:ext cx="705704" cy="694848"/>
            </a:xfrm>
            <a:prstGeom prst="rect">
              <a:avLst/>
            </a:prstGeom>
          </p:spPr>
        </p:pic>
        <p:pic>
          <p:nvPicPr>
            <p:cNvPr id="23" name="Рисунок 22" hidden="0"/>
            <p:cNvPicPr>
              <a:picLocks noChangeAspect="1"/>
            </p:cNvPicPr>
            <p:nvPr isPhoto="0" userDrawn="0"/>
          </p:nvPicPr>
          <p:blipFill>
            <a:blip r:embed="rId5"/>
            <a:stretch/>
          </p:blipFill>
          <p:spPr bwMode="auto">
            <a:xfrm>
              <a:off x="2084334" y="0"/>
              <a:ext cx="416557" cy="699273"/>
            </a:xfrm>
            <a:prstGeom prst="rect">
              <a:avLst/>
            </a:prstGeom>
          </p:spPr>
        </p:pic>
      </p:grpSp>
      <p:pic>
        <p:nvPicPr>
          <p:cNvPr id="1435824596" name="Рисунок 1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 flipH="0" flipV="0">
            <a:off x="4881094" y="380900"/>
            <a:ext cx="1000272" cy="66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1000">
        <p:fade thruBlk="0"/>
      </p:transition>
    </mc:Choice>
    <mc:Fallback>
      <p:transition spd="slow" advClick="0" advTm="11000">
        <p:fade thruBlk="0"/>
      </p:transition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Р7-Офис/6.4.2.28</Application>
  <DocSecurity>0</DocSecurity>
  <PresentationFormat>Лист A4 (210x297 мм)</PresentationFormat>
  <Paragraphs>0</Paragraphs>
  <Slides>80</Slides>
  <Notes>80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1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Николай</dc:creator>
  <cp:keywords/>
  <dc:description/>
  <dc:identifier/>
  <dc:language/>
  <cp:lastModifiedBy/>
  <cp:revision>30</cp:revision>
  <dcterms:created xsi:type="dcterms:W3CDTF">2024-12-25T08:32:25Z</dcterms:created>
  <dcterms:modified xsi:type="dcterms:W3CDTF">2025-02-03T06:24:54Z</dcterms:modified>
  <cp:category/>
  <cp:contentStatus/>
  <cp:version/>
</cp:coreProperties>
</file>